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4"/>
  </p:notesMasterIdLst>
  <p:sldIdLst>
    <p:sldId id="259" r:id="rId5"/>
    <p:sldId id="257" r:id="rId6"/>
    <p:sldId id="269" r:id="rId7"/>
    <p:sldId id="290" r:id="rId8"/>
    <p:sldId id="285" r:id="rId9"/>
    <p:sldId id="272" r:id="rId10"/>
    <p:sldId id="275" r:id="rId11"/>
    <p:sldId id="291" r:id="rId12"/>
    <p:sldId id="274" r:id="rId13"/>
    <p:sldId id="280" r:id="rId14"/>
    <p:sldId id="293" r:id="rId15"/>
    <p:sldId id="292" r:id="rId16"/>
    <p:sldId id="289" r:id="rId17"/>
    <p:sldId id="299" r:id="rId18"/>
    <p:sldId id="295" r:id="rId19"/>
    <p:sldId id="294" r:id="rId20"/>
    <p:sldId id="277" r:id="rId21"/>
    <p:sldId id="278" r:id="rId22"/>
    <p:sldId id="279" r:id="rId23"/>
    <p:sldId id="298" r:id="rId24"/>
    <p:sldId id="297" r:id="rId25"/>
    <p:sldId id="282" r:id="rId26"/>
    <p:sldId id="288" r:id="rId27"/>
    <p:sldId id="283" r:id="rId28"/>
    <p:sldId id="296" r:id="rId29"/>
    <p:sldId id="284" r:id="rId30"/>
    <p:sldId id="286" r:id="rId31"/>
    <p:sldId id="300" r:id="rId32"/>
    <p:sldId id="301" r:id="rId33"/>
    <p:sldId id="303" r:id="rId34"/>
    <p:sldId id="304" r:id="rId35"/>
    <p:sldId id="302" r:id="rId36"/>
    <p:sldId id="305" r:id="rId37"/>
    <p:sldId id="307" r:id="rId38"/>
    <p:sldId id="287" r:id="rId39"/>
    <p:sldId id="270" r:id="rId40"/>
    <p:sldId id="268" r:id="rId41"/>
    <p:sldId id="266" r:id="rId42"/>
    <p:sldId id="261" r:id="rId43"/>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5D34F170-2D25-409E-B038-9FD63495CF52}">
          <p14:sldIdLst>
            <p14:sldId id="259"/>
            <p14:sldId id="257"/>
            <p14:sldId id="269"/>
            <p14:sldId id="290"/>
            <p14:sldId id="285"/>
            <p14:sldId id="272"/>
            <p14:sldId id="275"/>
            <p14:sldId id="291"/>
            <p14:sldId id="274"/>
            <p14:sldId id="280"/>
            <p14:sldId id="293"/>
            <p14:sldId id="292"/>
            <p14:sldId id="289"/>
            <p14:sldId id="299"/>
            <p14:sldId id="295"/>
            <p14:sldId id="294"/>
            <p14:sldId id="277"/>
            <p14:sldId id="278"/>
            <p14:sldId id="279"/>
            <p14:sldId id="298"/>
            <p14:sldId id="297"/>
            <p14:sldId id="282"/>
            <p14:sldId id="288"/>
            <p14:sldId id="283"/>
            <p14:sldId id="296"/>
            <p14:sldId id="284"/>
            <p14:sldId id="286"/>
            <p14:sldId id="300"/>
            <p14:sldId id="301"/>
            <p14:sldId id="303"/>
            <p14:sldId id="304"/>
            <p14:sldId id="302"/>
            <p14:sldId id="305"/>
            <p14:sldId id="307"/>
            <p14:sldId id="287"/>
            <p14:sldId id="270"/>
            <p14:sldId id="268"/>
            <p14:sldId id="266"/>
            <p14:sldId id="2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Mildenberger" initials="JM" lastIdx="3" clrIdx="0">
    <p:extLst>
      <p:ext uri="{19B8F6BF-5375-455C-9EA6-DF929625EA0E}">
        <p15:presenceInfo xmlns:p15="http://schemas.microsoft.com/office/powerpoint/2012/main" userId="S::JosephMil@co.washington.or.us::57edf58e-ee66-4f63-ab44-53f0919e3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223"/>
    <a:srgbClr val="1C3A6A"/>
    <a:srgbClr val="2A599D"/>
    <a:srgbClr val="2D5B8D"/>
    <a:srgbClr val="FF9900"/>
    <a:srgbClr val="007BAF"/>
    <a:srgbClr val="0074A4"/>
    <a:srgbClr val="EE3940"/>
    <a:srgbClr val="0073A3"/>
    <a:srgbClr val="170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F12EA-E61F-49D3-90EC-F77C325B018F}" v="77" dt="2021-01-24T18:44:41.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85" autoAdjust="0"/>
  </p:normalViewPr>
  <p:slideViewPr>
    <p:cSldViewPr snapToGrid="0">
      <p:cViewPr varScale="1">
        <p:scale>
          <a:sx n="41" d="100"/>
          <a:sy n="41" d="100"/>
        </p:scale>
        <p:origin x="1548" y="66"/>
      </p:cViewPr>
      <p:guideLst/>
    </p:cSldViewPr>
  </p:slideViewPr>
  <p:notesTextViewPr>
    <p:cViewPr>
      <p:scale>
        <a:sx n="1" d="1"/>
        <a:sy n="1" d="1"/>
      </p:scale>
      <p:origin x="0" y="-75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2726A-D541-45A6-BF2E-C0E8BFE119CD}" type="datetimeFigureOut">
              <a:rPr lang="en-US" smtClean="0"/>
              <a:t>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7591A-20ED-485E-A8EA-E1FB14366C52}" type="slidenum">
              <a:rPr lang="en-US" smtClean="0"/>
              <a:t>‹#›</a:t>
            </a:fld>
            <a:endParaRPr lang="en-US"/>
          </a:p>
        </p:txBody>
      </p:sp>
    </p:spTree>
    <p:extLst>
      <p:ext uri="{BB962C8B-B14F-4D97-AF65-F5344CB8AC3E}">
        <p14:creationId xmlns:p14="http://schemas.microsoft.com/office/powerpoint/2010/main" val="955548569"/>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7591A-20ED-485E-A8EA-E1FB14366C52}" type="slidenum">
              <a:rPr lang="en-US" smtClean="0"/>
              <a:t>1</a:t>
            </a:fld>
            <a:endParaRPr lang="en-US"/>
          </a:p>
        </p:txBody>
      </p:sp>
    </p:spTree>
    <p:extLst>
      <p:ext uri="{BB962C8B-B14F-4D97-AF65-F5344CB8AC3E}">
        <p14:creationId xmlns:p14="http://schemas.microsoft.com/office/powerpoint/2010/main" val="2700204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*This is the equivalent of an IAP for the first operational cycle, or until an IAP is prepared and published.</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ICS 201:</a:t>
            </a:r>
          </a:p>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a permanent record of the initial incident response. All completed original forms MUST be given to the Documentation Unit.</a:t>
            </a:r>
          </a:p>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information from the ICS form 201-CG can be used as the starting point for other ICS forms or documents. – </a:t>
            </a:r>
          </a:p>
          <a:p>
            <a:pPr marL="971550" marR="0" lvl="1"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Page 1 (Map/Sketch) may transition immediately to the Situation Map. – </a:t>
            </a:r>
          </a:p>
          <a:p>
            <a:r>
              <a:rPr lang="en-US" dirty="0"/>
              <a:t>The sketch map and summary of current action portions of the briefing form are given to the Situation Unit while the Current Organization and Resources Summary portion are given to the Resources Unit. </a:t>
            </a:r>
          </a:p>
          <a:p>
            <a:endParaRPr lang="en-US" dirty="0"/>
          </a:p>
          <a:p>
            <a:r>
              <a:rPr lang="en-US" dirty="0"/>
              <a:t>This example highlights how informal a 201 can be and still be incredibly effective at capturing and relaying data in order to build situational awareness.</a:t>
            </a:r>
          </a:p>
        </p:txBody>
      </p:sp>
      <p:sp>
        <p:nvSpPr>
          <p:cNvPr id="4" name="Slide Number Placeholder 3"/>
          <p:cNvSpPr>
            <a:spLocks noGrp="1"/>
          </p:cNvSpPr>
          <p:nvPr>
            <p:ph type="sldNum" sz="quarter" idx="5"/>
          </p:nvPr>
        </p:nvSpPr>
        <p:spPr/>
        <p:txBody>
          <a:bodyPr/>
          <a:lstStyle/>
          <a:p>
            <a:fld id="{BA37591A-20ED-485E-A8EA-E1FB14366C52}" type="slidenum">
              <a:rPr lang="en-US" smtClean="0"/>
              <a:t>10</a:t>
            </a:fld>
            <a:endParaRPr lang="en-US"/>
          </a:p>
        </p:txBody>
      </p:sp>
    </p:spTree>
    <p:extLst>
      <p:ext uri="{BB962C8B-B14F-4D97-AF65-F5344CB8AC3E}">
        <p14:creationId xmlns:p14="http://schemas.microsoft.com/office/powerpoint/2010/main" val="41878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Page 2 (Summary of Current Actions) may be used to continue tracking the response actions and as the initial input to the IAP</a:t>
            </a:r>
          </a:p>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form resembles a radio log, a smooth log, and even an ICS 214 Activity log.  This is your notes section with prompts for reporting on objectives, actions, and planning.</a:t>
            </a:r>
          </a:p>
        </p:txBody>
      </p:sp>
      <p:sp>
        <p:nvSpPr>
          <p:cNvPr id="4" name="Slide Number Placeholder 3"/>
          <p:cNvSpPr>
            <a:spLocks noGrp="1"/>
          </p:cNvSpPr>
          <p:nvPr>
            <p:ph type="sldNum" sz="quarter" idx="5"/>
          </p:nvPr>
        </p:nvSpPr>
        <p:spPr/>
        <p:txBody>
          <a:bodyPr/>
          <a:lstStyle/>
          <a:p>
            <a:fld id="{BA37591A-20ED-485E-A8EA-E1FB14366C52}" type="slidenum">
              <a:rPr lang="en-US" smtClean="0"/>
              <a:t>11</a:t>
            </a:fld>
            <a:endParaRPr lang="en-US"/>
          </a:p>
        </p:txBody>
      </p:sp>
    </p:spTree>
    <p:extLst>
      <p:ext uri="{BB962C8B-B14F-4D97-AF65-F5344CB8AC3E}">
        <p14:creationId xmlns:p14="http://schemas.microsoft.com/office/powerpoint/2010/main" val="350534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Page 3 (Current Organization) may transition immediately to the Organization List (ICS form 203-CG) and/or Organization Chart (ICS form 207-CG). – </a:t>
            </a:r>
          </a:p>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Page 4 (Resources Summary) may be used to continue tracking resources assigned to the incident and as input to individual T-Cards (ICS form 219) or other resource tracking system. </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A37591A-20ED-485E-A8EA-E1FB14366C52}" type="slidenum">
              <a:rPr lang="en-US" smtClean="0"/>
              <a:t>12</a:t>
            </a:fld>
            <a:endParaRPr lang="en-US"/>
          </a:p>
        </p:txBody>
      </p:sp>
    </p:spTree>
    <p:extLst>
      <p:ext uri="{BB962C8B-B14F-4D97-AF65-F5344CB8AC3E}">
        <p14:creationId xmlns:p14="http://schemas.microsoft.com/office/powerpoint/2010/main" val="235524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arial" panose="020B0604020202020204" pitchFamily="34" charset="0"/>
              </a:rPr>
              <a:t>Incident Objectives – describes the basic incident strategies, objectives, command emphasis or priorities, and safety considerations</a:t>
            </a:r>
          </a:p>
          <a:p>
            <a:pPr algn="l"/>
            <a:endParaRPr lang="en-US" sz="1800" dirty="0">
              <a:effectLst/>
              <a:latin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PSMA - </a:t>
            </a:r>
            <a:r>
              <a:rPr lang="en-US" sz="1800" dirty="0"/>
              <a:t>facilitate rapid response and standardized mission assignments. PSMAs are aides to FEMA Federal Coordinating Officers, Coast Guard Joint Field Office (JFO) Support Teams and other representatives for quickly identifying mission support. </a:t>
            </a:r>
            <a:r>
              <a:rPr lang="en-US" dirty="0"/>
              <a:t> </a:t>
            </a:r>
            <a:r>
              <a:rPr lang="en-US" sz="1800" dirty="0"/>
              <a:t>Each mission assignment shall be considered by the requested agency on an incident specific basis. Agencies can either accept or reject the request based on the current and expected operational demands.</a:t>
            </a:r>
          </a:p>
          <a:p>
            <a:pPr marL="0" indent="0">
              <a:buFontTx/>
              <a:buNone/>
            </a:pPr>
            <a:endParaRPr lang="en-US" sz="1800" dirty="0"/>
          </a:p>
          <a:p>
            <a:pPr marL="0" indent="0">
              <a:buFontTx/>
              <a:buNone/>
            </a:pPr>
            <a:r>
              <a:rPr lang="en-US" sz="1800" dirty="0"/>
              <a:t>Coast Guard has PSMAs for ESF 9 (Search and Rescue) and ESF 10 (pollution response)</a:t>
            </a:r>
          </a:p>
          <a:p>
            <a:pPr algn="l"/>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13</a:t>
            </a:fld>
            <a:endParaRPr lang="en-US"/>
          </a:p>
        </p:txBody>
      </p:sp>
    </p:spTree>
    <p:extLst>
      <p:ext uri="{BB962C8B-B14F-4D97-AF65-F5344CB8AC3E}">
        <p14:creationId xmlns:p14="http://schemas.microsoft.com/office/powerpoint/2010/main" val="237132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arial" panose="020B0604020202020204" pitchFamily="34" charset="0"/>
              </a:rPr>
              <a:t>Incident Objectives – describes the basic incident strategies, objectives, command emphasis or priorities, and safety considerations</a:t>
            </a:r>
          </a:p>
          <a:p>
            <a:pPr algn="l"/>
            <a:endParaRPr lang="en-US" sz="1800" dirty="0">
              <a:effectLst/>
              <a:latin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PSMA - </a:t>
            </a:r>
            <a:r>
              <a:rPr lang="en-US" sz="1800" dirty="0"/>
              <a:t>facilitate rapid response and standardized mission assignments. PSMAs are aides to FEMA Federal Coordinating Officers, Coast Guard Joint Field Office (JFO) Support Teams and other representatives for quickly identifying mission support. </a:t>
            </a:r>
            <a:r>
              <a:rPr lang="en-US" dirty="0"/>
              <a:t> </a:t>
            </a:r>
            <a:r>
              <a:rPr lang="en-US" sz="1800" dirty="0"/>
              <a:t>Each mission assignment shall be considered by the requested agency on an incident specific basis. Agencies can either accept or reject the request based on the current and expected operational demands.</a:t>
            </a:r>
          </a:p>
          <a:p>
            <a:pPr marL="0" indent="0">
              <a:buFontTx/>
              <a:buNone/>
            </a:pPr>
            <a:endParaRPr lang="en-US" sz="1800" dirty="0"/>
          </a:p>
          <a:p>
            <a:pPr marL="0" indent="0">
              <a:buFontTx/>
              <a:buNone/>
            </a:pPr>
            <a:r>
              <a:rPr lang="en-US" sz="1800" dirty="0"/>
              <a:t>Coast Guard has PSMAs for ESF 9 (Search and Rescue) and ESF 10 (pollution response)</a:t>
            </a:r>
          </a:p>
          <a:p>
            <a:pPr algn="l"/>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14</a:t>
            </a:fld>
            <a:endParaRPr lang="en-US"/>
          </a:p>
        </p:txBody>
      </p:sp>
    </p:spTree>
    <p:extLst>
      <p:ext uri="{BB962C8B-B14F-4D97-AF65-F5344CB8AC3E}">
        <p14:creationId xmlns:p14="http://schemas.microsoft.com/office/powerpoint/2010/main" val="1519203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r>
              <a:rPr lang="en-US" sz="1800" b="1" i="0" dirty="0">
                <a:effectLst/>
                <a:latin typeface="arial" panose="020B0604020202020204" pitchFamily="34" charset="0"/>
              </a:rPr>
              <a:t>Purpose:</a:t>
            </a:r>
            <a:r>
              <a:rPr lang="en-US" sz="1800" dirty="0">
                <a:effectLst/>
                <a:latin typeface="arial" panose="020B0604020202020204" pitchFamily="34" charset="0"/>
              </a:rPr>
              <a:t> The Incident Objectives (ICS‑202) form describes the incident objectives, command emphasis/priorities, and safety considerations for the next operational period.</a:t>
            </a:r>
          </a:p>
          <a:p>
            <a:pPr algn="l"/>
            <a:endParaRPr lang="en-US" sz="1800" dirty="0">
              <a:effectLst/>
              <a:latin typeface="arial" panose="020B0604020202020204" pitchFamily="34" charset="0"/>
            </a:endParaRPr>
          </a:p>
          <a:p>
            <a:pPr algn="l"/>
            <a:r>
              <a:rPr lang="en-US" sz="1800" b="1" i="0" dirty="0">
                <a:effectLst/>
                <a:latin typeface="arial" panose="020B0604020202020204" pitchFamily="34" charset="0"/>
              </a:rPr>
              <a:t>Preparation:</a:t>
            </a:r>
            <a:r>
              <a:rPr lang="en-US" sz="1800" dirty="0">
                <a:effectLst/>
                <a:latin typeface="arial" panose="020B0604020202020204" pitchFamily="34" charset="0"/>
              </a:rPr>
              <a:t> The ICS-202 is completed by the Planning Section following each Command and General Staff meeting conducted to prepare the IAP.</a:t>
            </a:r>
          </a:p>
          <a:p>
            <a:pPr algn="l"/>
            <a:endParaRPr lang="en-US" sz="1800" dirty="0">
              <a:effectLst/>
              <a:latin typeface="arial" panose="020B0604020202020204" pitchFamily="34" charset="0"/>
            </a:endParaRPr>
          </a:p>
          <a:p>
            <a:pPr algn="l"/>
            <a:r>
              <a:rPr lang="en-US" sz="1800" b="1" i="0" dirty="0">
                <a:effectLst/>
                <a:latin typeface="arial" panose="020B0604020202020204" pitchFamily="34" charset="0"/>
              </a:rPr>
              <a:t>Distribution:</a:t>
            </a:r>
            <a:r>
              <a:rPr lang="en-US" sz="1800" dirty="0">
                <a:effectLst/>
                <a:latin typeface="arial" panose="020B0604020202020204" pitchFamily="34" charset="0"/>
              </a:rPr>
              <a:t> The ICS-202 is generally the first page of the IAP and given to all supervisory personnel at the Section, Branch, Division/Group, and Unit levels. All completed forms must be given to the Documentation Unit in the Planning Section.</a:t>
            </a:r>
          </a:p>
          <a:p>
            <a:pPr algn="l"/>
            <a:endParaRPr lang="en-US" sz="1800" dirty="0">
              <a:effectLst/>
              <a:latin typeface="arial" panose="020B0604020202020204" pitchFamily="34" charset="0"/>
            </a:endParaRPr>
          </a:p>
          <a:p>
            <a:pPr algn="l"/>
            <a:r>
              <a:rPr lang="en-US" sz="1800" dirty="0">
                <a:effectLst/>
                <a:latin typeface="arial" panose="020B0604020202020204" pitchFamily="34" charset="0"/>
              </a:rPr>
              <a:t>Discuss Pros and cons of each example</a:t>
            </a:r>
          </a:p>
          <a:p>
            <a:pPr algn="l"/>
            <a:r>
              <a:rPr lang="en-US" sz="1800" dirty="0">
                <a:effectLst/>
                <a:latin typeface="arial" panose="020B0604020202020204" pitchFamily="34" charset="0"/>
              </a:rPr>
              <a:t>Specificity, SMART, numbering, safety focus</a:t>
            </a:r>
          </a:p>
          <a:p>
            <a:pPr algn="l"/>
            <a:endParaRPr lang="en-US" sz="1800" dirty="0">
              <a:effectLst/>
              <a:latin typeface="arial" panose="020B0604020202020204" pitchFamily="34" charset="0"/>
            </a:endParaRPr>
          </a:p>
          <a:p>
            <a:pPr algn="l"/>
            <a:r>
              <a:rPr lang="en-US" sz="1800" dirty="0">
                <a:effectLst/>
                <a:latin typeface="arial" panose="020B0604020202020204" pitchFamily="34" charset="0"/>
              </a:rPr>
              <a:t>What makes a good objective?</a:t>
            </a:r>
          </a:p>
          <a:p>
            <a:pPr algn="l"/>
            <a:endParaRPr lang="en-US" sz="1800" dirty="0">
              <a:effectLst/>
              <a:latin typeface="arial" panose="020B0604020202020204" pitchFamily="34" charset="0"/>
            </a:endParaRPr>
          </a:p>
          <a:p>
            <a:pPr algn="l"/>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15</a:t>
            </a:fld>
            <a:endParaRPr lang="en-US"/>
          </a:p>
        </p:txBody>
      </p:sp>
    </p:spTree>
    <p:extLst>
      <p:ext uri="{BB962C8B-B14F-4D97-AF65-F5344CB8AC3E}">
        <p14:creationId xmlns:p14="http://schemas.microsoft.com/office/powerpoint/2010/main" val="2504289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 4 is the area designed to address only the most </a:t>
            </a:r>
            <a:endParaRPr lang="en-US" sz="1800" dirty="0">
              <a:effectLst/>
              <a:latin typeface="arial" panose="020B0604020202020204" pitchFamily="34" charset="0"/>
            </a:endParaRPr>
          </a:p>
          <a:p>
            <a:pPr algn="l"/>
            <a:endParaRPr lang="en-US" sz="1800" dirty="0">
              <a:effectLst/>
              <a:latin typeface="arial" panose="020B0604020202020204" pitchFamily="34" charset="0"/>
            </a:endParaRPr>
          </a:p>
          <a:p>
            <a:pPr algn="l"/>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16</a:t>
            </a:fld>
            <a:endParaRPr lang="en-US"/>
          </a:p>
        </p:txBody>
      </p:sp>
    </p:spTree>
    <p:extLst>
      <p:ext uri="{BB962C8B-B14F-4D97-AF65-F5344CB8AC3E}">
        <p14:creationId xmlns:p14="http://schemas.microsoft.com/office/powerpoint/2010/main" val="1439534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dirty="0"/>
              <a:t>The Command Direction form supplements the ICS 202 form by documenting the IC/UC strategic direction and guidance through Key Decisions/Procedures, Priorities and Limitations/Constraints for use during the next operational period. </a:t>
            </a:r>
          </a:p>
          <a:p>
            <a:endParaRPr lang="en-US" dirty="0"/>
          </a:p>
          <a:p>
            <a:r>
              <a:rPr lang="en-US" b="1" dirty="0"/>
              <a:t>Preparation. </a:t>
            </a:r>
            <a:r>
              <a:rPr lang="en-US" dirty="0"/>
              <a:t>The Command Direction form is completed by the Planning Section following each Unified Command Objectives Meeting conducted (input may be made during the Initial Unified Command Meeting) and aids with Command Direction for the Command and General Staff meeting and when preparing the Incident Action Plan. </a:t>
            </a:r>
          </a:p>
          <a:p>
            <a:endParaRPr lang="en-US" dirty="0"/>
          </a:p>
          <a:p>
            <a:r>
              <a:rPr lang="en-US" b="1" dirty="0"/>
              <a:t>Distribution</a:t>
            </a:r>
            <a:r>
              <a:rPr lang="en-US" dirty="0"/>
              <a:t>. The Command Direction form may be included with the IAP and given to all supervisory personnel at the Section, Branch, Division/Group, and Unit levels. All completed original forms MUST be given to the Documentation Unit. </a:t>
            </a:r>
          </a:p>
        </p:txBody>
      </p:sp>
      <p:sp>
        <p:nvSpPr>
          <p:cNvPr id="4" name="Slide Number Placeholder 3"/>
          <p:cNvSpPr>
            <a:spLocks noGrp="1"/>
          </p:cNvSpPr>
          <p:nvPr>
            <p:ph type="sldNum" sz="quarter" idx="5"/>
          </p:nvPr>
        </p:nvSpPr>
        <p:spPr/>
        <p:txBody>
          <a:bodyPr/>
          <a:lstStyle/>
          <a:p>
            <a:fld id="{BA37591A-20ED-485E-A8EA-E1FB14366C52}" type="slidenum">
              <a:rPr lang="en-US" smtClean="0"/>
              <a:t>17</a:t>
            </a:fld>
            <a:endParaRPr lang="en-US"/>
          </a:p>
        </p:txBody>
      </p:sp>
    </p:spTree>
    <p:extLst>
      <p:ext uri="{BB962C8B-B14F-4D97-AF65-F5344CB8AC3E}">
        <p14:creationId xmlns:p14="http://schemas.microsoft.com/office/powerpoint/2010/main" val="4007649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dirty="0"/>
              <a:t>The Critical Information Requirements form supplements the ICS 202 form by documenting the IC/UC strategic direction and guidance through Critical Information Requirements for use during the next operational period. </a:t>
            </a:r>
          </a:p>
          <a:p>
            <a:endParaRPr lang="en-US" dirty="0"/>
          </a:p>
          <a:p>
            <a:r>
              <a:rPr lang="en-US" b="1" dirty="0"/>
              <a:t>Preparation. </a:t>
            </a:r>
            <a:r>
              <a:rPr lang="en-US" dirty="0"/>
              <a:t>The Critical Information Requirements form is completed and/or updated by the Planning Section following each Unified Command Objectives Meeting (input may be made during the Initial Unified Command Meeting) conducted in preparing the Incident Action Plan. </a:t>
            </a:r>
          </a:p>
          <a:p>
            <a:endParaRPr lang="en-US" dirty="0"/>
          </a:p>
          <a:p>
            <a:r>
              <a:rPr lang="en-US" b="1" dirty="0"/>
              <a:t>Distribution. </a:t>
            </a:r>
            <a:r>
              <a:rPr lang="en-US" dirty="0"/>
              <a:t>The Critical Information Requirements form may be reproduced with the IAP and should be given to all supervisory personnel at the Section, Branch, Division/Group, and Unit levels. All completed original forms MUST be given to the Documentation Unit. </a:t>
            </a:r>
          </a:p>
          <a:p>
            <a:endParaRPr lang="en-US" dirty="0"/>
          </a:p>
          <a:p>
            <a:r>
              <a:rPr lang="en-US" dirty="0"/>
              <a:t>If the SOFR is not in the UC/IC meeting – they should have a chance to review and comment on any updates or changes.</a:t>
            </a:r>
          </a:p>
        </p:txBody>
      </p:sp>
      <p:sp>
        <p:nvSpPr>
          <p:cNvPr id="4" name="Slide Number Placeholder 3"/>
          <p:cNvSpPr>
            <a:spLocks noGrp="1"/>
          </p:cNvSpPr>
          <p:nvPr>
            <p:ph type="sldNum" sz="quarter" idx="5"/>
          </p:nvPr>
        </p:nvSpPr>
        <p:spPr/>
        <p:txBody>
          <a:bodyPr/>
          <a:lstStyle/>
          <a:p>
            <a:fld id="{BA37591A-20ED-485E-A8EA-E1FB14366C52}" type="slidenum">
              <a:rPr lang="en-US" smtClean="0"/>
              <a:t>18</a:t>
            </a:fld>
            <a:endParaRPr lang="en-US"/>
          </a:p>
        </p:txBody>
      </p:sp>
    </p:spTree>
    <p:extLst>
      <p:ext uri="{BB962C8B-B14F-4D97-AF65-F5344CB8AC3E}">
        <p14:creationId xmlns:p14="http://schemas.microsoft.com/office/powerpoint/2010/main" val="212718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The NIMS Guideline for the National Qualification System defines Incident Complexity as the Incident criteria determined by the level of difficulty, severity, or overall resistance faced by incident management or support personnel while trying to manage or support an incident to a successful conclusion or to manage one type of incident or event compared to another type. Incident Complexity is the combination of involved factors that affect the probability of control of an incident.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Many factors determine the complexity of an incident, including, but not limited to, area involved, threat to life and property, political sensitivity, organizational complexity, jurisdictional boundaries, values at risk, weather, strategy and tactics, and agency policy. Incident complexity is considered when making incident management level, staffing, and safety decisions. Incident complexity is assessed on a five-point scale ranging from Type 5 (the least complex incident) to Type 1 (the most complex incident). Various analysis tools have been developed to assist consideration of important factors involved in incident complexity.</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342900" marR="0" lvl="0" indent="-342900" algn="l" defTabSz="1371600" rtl="0" eaLnBrk="1" fontAlgn="auto" latinLnBrk="0" hangingPunct="1">
              <a:lnSpc>
                <a:spcPct val="100000"/>
              </a:lnSpc>
              <a:spcBef>
                <a:spcPts val="0"/>
              </a:spcBef>
              <a:spcAft>
                <a:spcPts val="0"/>
              </a:spcAft>
              <a:buClrTx/>
              <a:buSzTx/>
              <a:buFontTx/>
              <a:buAutoNum type="arabicPeriod"/>
              <a:tabLst/>
              <a:defRPr/>
            </a:pPr>
            <a:r>
              <a:rPr lang="en-US" dirty="0"/>
              <a:t>Analyze each element and check the response, Yes or No </a:t>
            </a:r>
          </a:p>
          <a:p>
            <a:pPr marL="342900" marR="0" lvl="0" indent="-342900" algn="l" defTabSz="1371600" rtl="0" eaLnBrk="1" fontAlgn="auto" latinLnBrk="0" hangingPunct="1">
              <a:lnSpc>
                <a:spcPct val="100000"/>
              </a:lnSpc>
              <a:spcBef>
                <a:spcPts val="0"/>
              </a:spcBef>
              <a:spcAft>
                <a:spcPts val="0"/>
              </a:spcAft>
              <a:buClrTx/>
              <a:buSzTx/>
              <a:buFontTx/>
              <a:buAutoNum type="arabicPeriod"/>
              <a:tabLst/>
              <a:defRPr/>
            </a:pPr>
            <a:r>
              <a:rPr lang="en-US" dirty="0"/>
              <a:t>Total the responses in each section (A through G), these are the primary factors. If total number of "yes" responses is greater than or equal to the number of "no" responses in the section then the section is considered positive. </a:t>
            </a:r>
          </a:p>
          <a:p>
            <a:pPr marL="342900" marR="0" lvl="0" indent="-342900" algn="l" defTabSz="1371600" rtl="0" eaLnBrk="1" fontAlgn="auto" latinLnBrk="0" hangingPunct="1">
              <a:lnSpc>
                <a:spcPct val="100000"/>
              </a:lnSpc>
              <a:spcBef>
                <a:spcPts val="0"/>
              </a:spcBef>
              <a:spcAft>
                <a:spcPts val="0"/>
              </a:spcAft>
              <a:buClrTx/>
              <a:buSzTx/>
              <a:buFontTx/>
              <a:buAutoNum type="arabicPeriod"/>
              <a:tabLst/>
              <a:defRPr/>
            </a:pPr>
            <a:r>
              <a:rPr lang="en-US" dirty="0"/>
              <a:t>If any three (3) of the primary factors (A through G) are positive, this indicates the incident situation is or is predicted to be of Type 1 complexity.</a:t>
            </a:r>
          </a:p>
          <a:p>
            <a:pPr marL="342900" marR="0" lvl="0" indent="-342900" algn="l" defTabSz="1371600" rtl="0" eaLnBrk="1" fontAlgn="auto" latinLnBrk="0" hangingPunct="1">
              <a:lnSpc>
                <a:spcPct val="100000"/>
              </a:lnSpc>
              <a:spcBef>
                <a:spcPts val="0"/>
              </a:spcBef>
              <a:spcAft>
                <a:spcPts val="0"/>
              </a:spcAft>
              <a:buClrTx/>
              <a:buSzTx/>
              <a:buFontTx/>
              <a:buAutoNum type="arabicPeriod"/>
              <a:tabLst/>
              <a:defRPr/>
            </a:pPr>
            <a:r>
              <a:rPr lang="en-US" dirty="0"/>
              <a:t>Factor H should be considered after elements 1-3 are completed. If more than two of the elements in factor H are answered yes, and three or more of the other primary factors are positive, a Type 1 organization should be considered. </a:t>
            </a:r>
          </a:p>
          <a:p>
            <a:pPr marL="342900" marR="0" lvl="0" indent="-342900" algn="l" defTabSz="1371600" rtl="0" eaLnBrk="1" fontAlgn="auto" latinLnBrk="0" hangingPunct="1">
              <a:lnSpc>
                <a:spcPct val="100000"/>
              </a:lnSpc>
              <a:spcBef>
                <a:spcPts val="0"/>
              </a:spcBef>
              <a:spcAft>
                <a:spcPts val="0"/>
              </a:spcAft>
              <a:buClrTx/>
              <a:buSzTx/>
              <a:buFontTx/>
              <a:buAutoNum type="arabicPeriod"/>
              <a:tabLst/>
              <a:defRPr/>
            </a:pPr>
            <a:r>
              <a:rPr lang="en-US" dirty="0"/>
              <a:t>If the composites of H are negative, and there are fewer than three positive responses in the primary factors (A-G), a Type 2 </a:t>
            </a:r>
            <a:r>
              <a:rPr lang="en-US" dirty="0" err="1"/>
              <a:t>organziation</a:t>
            </a:r>
            <a:r>
              <a:rPr lang="en-US" dirty="0"/>
              <a:t> should be considered. If the answers to all questions in H are negative, it may advisable to allow the existing overhead to continue action on the incident. </a:t>
            </a:r>
          </a:p>
        </p:txBody>
      </p:sp>
      <p:sp>
        <p:nvSpPr>
          <p:cNvPr id="4" name="Slide Number Placeholder 3"/>
          <p:cNvSpPr>
            <a:spLocks noGrp="1"/>
          </p:cNvSpPr>
          <p:nvPr>
            <p:ph type="sldNum" sz="quarter" idx="5"/>
          </p:nvPr>
        </p:nvSpPr>
        <p:spPr/>
        <p:txBody>
          <a:bodyPr/>
          <a:lstStyle/>
          <a:p>
            <a:fld id="{BA37591A-20ED-485E-A8EA-E1FB14366C52}" type="slidenum">
              <a:rPr lang="en-US" smtClean="0"/>
              <a:t>19</a:t>
            </a:fld>
            <a:endParaRPr lang="en-US"/>
          </a:p>
        </p:txBody>
      </p:sp>
    </p:spTree>
    <p:extLst>
      <p:ext uri="{BB962C8B-B14F-4D97-AF65-F5344CB8AC3E}">
        <p14:creationId xmlns:p14="http://schemas.microsoft.com/office/powerpoint/2010/main" val="58143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training and execution standpoint, it is just as important to know what the person beside you is expected to do as the details of what you are supposed to do.  This allows for efficiencies of the system to be realized with members performing their piece in a focused manner, trusting that what is not their direct responsibility is still getting done.</a:t>
            </a:r>
          </a:p>
        </p:txBody>
      </p:sp>
      <p:sp>
        <p:nvSpPr>
          <p:cNvPr id="4" name="Slide Number Placeholder 3"/>
          <p:cNvSpPr>
            <a:spLocks noGrp="1"/>
          </p:cNvSpPr>
          <p:nvPr>
            <p:ph type="sldNum" sz="quarter" idx="5"/>
          </p:nvPr>
        </p:nvSpPr>
        <p:spPr/>
        <p:txBody>
          <a:bodyPr/>
          <a:lstStyle/>
          <a:p>
            <a:fld id="{BA37591A-20ED-485E-A8EA-E1FB14366C52}" type="slidenum">
              <a:rPr lang="en-US" smtClean="0"/>
              <a:t>2</a:t>
            </a:fld>
            <a:endParaRPr lang="en-US"/>
          </a:p>
        </p:txBody>
      </p:sp>
    </p:spTree>
    <p:extLst>
      <p:ext uri="{BB962C8B-B14F-4D97-AF65-F5344CB8AC3E}">
        <p14:creationId xmlns:p14="http://schemas.microsoft.com/office/powerpoint/2010/main" val="140436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13716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20</a:t>
            </a:fld>
            <a:endParaRPr lang="en-US"/>
          </a:p>
        </p:txBody>
      </p:sp>
    </p:spTree>
    <p:extLst>
      <p:ext uri="{BB962C8B-B14F-4D97-AF65-F5344CB8AC3E}">
        <p14:creationId xmlns:p14="http://schemas.microsoft.com/office/powerpoint/2010/main" val="3288359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1371600" rtl="0" eaLnBrk="1" fontAlgn="auto" latinLnBrk="0" hangingPunct="1">
              <a:lnSpc>
                <a:spcPct val="100000"/>
              </a:lnSpc>
              <a:spcBef>
                <a:spcPts val="0"/>
              </a:spcBef>
              <a:spcAft>
                <a:spcPts val="0"/>
              </a:spcAft>
              <a:buClrTx/>
              <a:buSzTx/>
              <a:buFontTx/>
              <a:buAutoNum type="arabicPeriod"/>
              <a:tabLst/>
              <a:defRPr/>
            </a:pPr>
            <a:r>
              <a:rPr lang="en-US" dirty="0"/>
              <a:t>It is critical for the entire command staff to have participation in the evaluation of the incident.  There are several safety specific items of obvious interest.  The PIO will be interested in anything with a cultural,, political, or community interest, and the LOFR will be engaged in Tribal lands, working with Federal Partners such as DFW and jurisdictions such as local law enforcement.</a:t>
            </a:r>
          </a:p>
          <a:p>
            <a:pPr marL="342900" marR="0" lvl="0" indent="-342900" algn="l" defTabSz="1371600" rtl="0" eaLnBrk="1" fontAlgn="auto" latinLnBrk="0" hangingPunct="1">
              <a:lnSpc>
                <a:spcPct val="100000"/>
              </a:lnSpc>
              <a:spcBef>
                <a:spcPts val="0"/>
              </a:spcBef>
              <a:spcAft>
                <a:spcPts val="0"/>
              </a:spcAft>
              <a:buClrTx/>
              <a:buSzTx/>
              <a:buFontTx/>
              <a:buAutoNum type="arabicPeriod"/>
              <a:tabLst/>
              <a:defRPr/>
            </a:pPr>
            <a:endParaRPr lang="en-US" dirty="0"/>
          </a:p>
          <a:p>
            <a:pPr marL="342900" marR="0" lvl="0" indent="-342900" algn="l" defTabSz="1371600" rtl="0" eaLnBrk="1" fontAlgn="auto" latinLnBrk="0" hangingPunct="1">
              <a:lnSpc>
                <a:spcPct val="100000"/>
              </a:lnSpc>
              <a:spcBef>
                <a:spcPts val="0"/>
              </a:spcBef>
              <a:spcAft>
                <a:spcPts val="0"/>
              </a:spcAft>
              <a:buClrTx/>
              <a:buSzTx/>
              <a:buFontTx/>
              <a:buAutoNum type="arabicPeriod"/>
              <a:tabLst/>
              <a:defRPr/>
            </a:pPr>
            <a:r>
              <a:rPr lang="en-US" dirty="0"/>
              <a:t>In many cases – general staff will also be invited to provide feedback and observations</a:t>
            </a:r>
          </a:p>
          <a:p>
            <a:pPr marL="342900" marR="0" lvl="0" indent="-342900" algn="l" defTabSz="1371600" rtl="0" eaLnBrk="1" fontAlgn="auto" latinLnBrk="0" hangingPunct="1">
              <a:lnSpc>
                <a:spcPct val="100000"/>
              </a:lnSpc>
              <a:spcBef>
                <a:spcPts val="0"/>
              </a:spcBef>
              <a:spcAft>
                <a:spcPts val="0"/>
              </a:spcAft>
              <a:buClrTx/>
              <a:buSzTx/>
              <a:buFontTx/>
              <a:buAutoNum type="arabicPeriod"/>
              <a:tabLst/>
              <a:defRPr/>
            </a:pPr>
            <a:endParaRPr lang="en-US" dirty="0"/>
          </a:p>
          <a:p>
            <a:pPr marL="342900" marR="0" lvl="0" indent="-342900" algn="l" defTabSz="1371600" rtl="0" eaLnBrk="1" fontAlgn="auto" latinLnBrk="0" hangingPunct="1">
              <a:lnSpc>
                <a:spcPct val="100000"/>
              </a:lnSpc>
              <a:spcBef>
                <a:spcPts val="0"/>
              </a:spcBef>
              <a:spcAft>
                <a:spcPts val="0"/>
              </a:spcAft>
              <a:buClrTx/>
              <a:buSzTx/>
              <a:buFontTx/>
              <a:buAutoNum type="arabicPeriod"/>
              <a:tabLst/>
              <a:defRPr/>
            </a:pPr>
            <a:r>
              <a:rPr lang="en-US" dirty="0"/>
              <a:t>Comments/thoughts on reasons to trigger an Incident Complexity Analysis</a:t>
            </a:r>
          </a:p>
          <a:p>
            <a:pPr marL="342900" marR="0" lvl="0" indent="-342900" algn="l" defTabSz="1371600" rtl="0" eaLnBrk="1" fontAlgn="auto" latinLnBrk="0" hangingPunct="1">
              <a:lnSpc>
                <a:spcPct val="100000"/>
              </a:lnSpc>
              <a:spcBef>
                <a:spcPts val="0"/>
              </a:spcBef>
              <a:spcAft>
                <a:spcPts val="0"/>
              </a:spcAft>
              <a:buClrTx/>
              <a:buSzTx/>
              <a:buFontTx/>
              <a:buAutoNum type="arabicPeriod"/>
              <a:tabLst/>
              <a:defRPr/>
            </a:pPr>
            <a:endParaRPr lang="en-US" dirty="0"/>
          </a:p>
          <a:p>
            <a:pPr marL="342900" marR="0" lvl="0" indent="-342900" algn="l" defTabSz="1371600" rtl="0" eaLnBrk="1" fontAlgn="auto" latinLnBrk="0" hangingPunct="1">
              <a:lnSpc>
                <a:spcPct val="100000"/>
              </a:lnSpc>
              <a:spcBef>
                <a:spcPts val="0"/>
              </a:spcBef>
              <a:spcAft>
                <a:spcPts val="0"/>
              </a:spcAft>
              <a:buClrTx/>
              <a:buSzTx/>
              <a:buFontTx/>
              <a:buAutoNum type="arabicPeriod"/>
              <a:tabLst/>
              <a:defRPr/>
            </a:pPr>
            <a:r>
              <a:rPr lang="en-US" dirty="0"/>
              <a:t>What are other options to address/mitigate some of the identified issues?</a:t>
            </a:r>
          </a:p>
        </p:txBody>
      </p:sp>
      <p:sp>
        <p:nvSpPr>
          <p:cNvPr id="4" name="Slide Number Placeholder 3"/>
          <p:cNvSpPr>
            <a:spLocks noGrp="1"/>
          </p:cNvSpPr>
          <p:nvPr>
            <p:ph type="sldNum" sz="quarter" idx="5"/>
          </p:nvPr>
        </p:nvSpPr>
        <p:spPr/>
        <p:txBody>
          <a:bodyPr/>
          <a:lstStyle/>
          <a:p>
            <a:fld id="{BA37591A-20ED-485E-A8EA-E1FB14366C52}" type="slidenum">
              <a:rPr lang="en-US" smtClean="0"/>
              <a:t>21</a:t>
            </a:fld>
            <a:endParaRPr lang="en-US"/>
          </a:p>
        </p:txBody>
      </p:sp>
    </p:spTree>
    <p:extLst>
      <p:ext uri="{BB962C8B-B14F-4D97-AF65-F5344CB8AC3E}">
        <p14:creationId xmlns:p14="http://schemas.microsoft.com/office/powerpoint/2010/main" val="3340510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t>In order to eliminate confusion and overlap, the PIO and LOFR should discuss and decide on the delineation of certain responsibilities. </a:t>
            </a:r>
            <a:endParaRPr lang="en-US" dirty="0"/>
          </a:p>
          <a:p>
            <a:endParaRPr lang="en-US" dirty="0"/>
          </a:p>
          <a:p>
            <a:r>
              <a:rPr lang="en-US" dirty="0"/>
              <a:t>It is not uncommon for the PIO to attend the Agency Representative Meeting that is held by the LOFR.  This is where the LOFR briefs </a:t>
            </a:r>
            <a:r>
              <a:rPr lang="en-US" i="1" dirty="0"/>
              <a:t>other agencies AREPS </a:t>
            </a:r>
            <a:r>
              <a:rPr lang="en-US" dirty="0"/>
              <a:t>to ensure they can support the IAP.</a:t>
            </a:r>
          </a:p>
          <a:p>
            <a:endParaRPr lang="en-US" dirty="0"/>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22</a:t>
            </a:fld>
            <a:endParaRPr lang="en-US"/>
          </a:p>
        </p:txBody>
      </p:sp>
    </p:spTree>
    <p:extLst>
      <p:ext uri="{BB962C8B-B14F-4D97-AF65-F5344CB8AC3E}">
        <p14:creationId xmlns:p14="http://schemas.microsoft.com/office/powerpoint/2010/main" val="3805844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Messaging: managing the narrative of the event requires specific attention. Among the most critical means to maintain the confidence of the public and elected officials is through robust, aggressive and targeted strategic messaging. Strategic messaging is not to be confused with routine public affairs outreach. Strategic messaging builds upon strong relationships with key agency leadership, media, and elected officials that must be cultivated by leaders on a regular basis through normal operations. The value of these relationships will facilitate streamlined communication focused on risk communication, safety and environmental issues, public safety and security, etc. during emergencies.</a:t>
            </a:r>
          </a:p>
          <a:p>
            <a:endParaRPr lang="en-US" dirty="0"/>
          </a:p>
          <a:p>
            <a:r>
              <a:rPr lang="en-US" dirty="0"/>
              <a:t>Risk Communication. Detailing public safety, environmental concerns, security threats, and economic impacts through the media following a major event will ease public scrutiny during a response. Such communication is often best delivered by recognized local officials. </a:t>
            </a:r>
          </a:p>
          <a:p>
            <a:endParaRPr lang="en-US" dirty="0"/>
          </a:p>
          <a:p>
            <a:r>
              <a:rPr lang="en-US" dirty="0"/>
              <a:t>PIO needs to be keenly aware of the meeting schedule and when to expect to have updates ready/available for media partners. On complex incidents, the PIO will be scheduling press releases, press briefings, and media availability on the ICS 230 with the Planning Section Chief.  Important for the PIO to know POC for facilities in order to adequately support JIC or workspace – food, security, IT, physical access and space layout, etc.</a:t>
            </a:r>
          </a:p>
          <a:p>
            <a:endParaRPr lang="en-US" dirty="0"/>
          </a:p>
          <a:p>
            <a:r>
              <a:rPr lang="en-US" dirty="0"/>
              <a:t>The JIC model is a whole separate course that we will not cover in this series, as an IMAT does not typically assign or support a PIO within the team.</a:t>
            </a:r>
          </a:p>
        </p:txBody>
      </p:sp>
      <p:sp>
        <p:nvSpPr>
          <p:cNvPr id="4" name="Slide Number Placeholder 3"/>
          <p:cNvSpPr>
            <a:spLocks noGrp="1"/>
          </p:cNvSpPr>
          <p:nvPr>
            <p:ph type="sldNum" sz="quarter" idx="5"/>
          </p:nvPr>
        </p:nvSpPr>
        <p:spPr/>
        <p:txBody>
          <a:bodyPr/>
          <a:lstStyle/>
          <a:p>
            <a:fld id="{BA37591A-20ED-485E-A8EA-E1FB14366C52}" type="slidenum">
              <a:rPr lang="en-US" smtClean="0"/>
              <a:t>23</a:t>
            </a:fld>
            <a:endParaRPr lang="en-US"/>
          </a:p>
        </p:txBody>
      </p:sp>
    </p:spTree>
    <p:extLst>
      <p:ext uri="{BB962C8B-B14F-4D97-AF65-F5344CB8AC3E}">
        <p14:creationId xmlns:p14="http://schemas.microsoft.com/office/powerpoint/2010/main" val="3367229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to assign based on experience level, and when to assign based on rank………  technical expertise, jurisdictional authority, other rank-based organizations</a:t>
            </a:r>
          </a:p>
          <a:p>
            <a:endParaRPr lang="en-US" dirty="0"/>
          </a:p>
          <a:p>
            <a:r>
              <a:rPr lang="en-US" dirty="0"/>
              <a:t>The job of liaison during an emergency response is a critical one. It can have a large impact on the efficiency of resource use during the response operations, and on the perception of stakeholders regarding the success or appropriateness of the response activities. Both of these factors are critical to overall response success. Personnel assigned to this position should have a good liaison/governmental affairs background and experience working with people in other organizations. Since this is a key position in the response organization, assignment should be based on experience level versus rank. </a:t>
            </a:r>
          </a:p>
          <a:p>
            <a:endParaRPr lang="en-US" dirty="0"/>
          </a:p>
          <a:p>
            <a:r>
              <a:rPr lang="en-US" dirty="0"/>
              <a:t>Difference between LOFR and AREP: </a:t>
            </a:r>
          </a:p>
          <a:p>
            <a:br>
              <a:rPr lang="en-US" dirty="0"/>
            </a:br>
            <a:r>
              <a:rPr lang="en-US" b="0" i="0" dirty="0">
                <a:solidFill>
                  <a:srgbClr val="4D4D4D"/>
                </a:solidFill>
                <a:effectLst/>
                <a:latin typeface="Segoe UI" panose="020B0502040204020203" pitchFamily="34" charset="0"/>
              </a:rPr>
              <a:t>The LOFR is the Point of Contact for request </a:t>
            </a:r>
            <a:r>
              <a:rPr lang="en-US" b="1" i="0" dirty="0">
                <a:solidFill>
                  <a:srgbClr val="4D4D4D"/>
                </a:solidFill>
                <a:effectLst/>
                <a:latin typeface="Segoe UI" panose="020B0502040204020203" pitchFamily="34" charset="0"/>
              </a:rPr>
              <a:t>coming into the ICP from outside </a:t>
            </a:r>
            <a:r>
              <a:rPr lang="en-US" b="0" i="0" dirty="0">
                <a:solidFill>
                  <a:srgbClr val="4D4D4D"/>
                </a:solidFill>
                <a:effectLst/>
                <a:latin typeface="Segoe UI" panose="020B0502040204020203" pitchFamily="34" charset="0"/>
              </a:rPr>
              <a:t>agencies.  So the Fire Departments want's a fly over of the accident site...they call the  Liaison Officer, who coordinates the request up the proper channels.</a:t>
            </a:r>
            <a:br>
              <a:rPr lang="en-US" dirty="0"/>
            </a:br>
            <a:br>
              <a:rPr lang="en-US" dirty="0"/>
            </a:br>
            <a:r>
              <a:rPr lang="en-US" b="0" i="0" dirty="0">
                <a:solidFill>
                  <a:srgbClr val="4D4D4D"/>
                </a:solidFill>
                <a:effectLst/>
                <a:latin typeface="Segoe UI" panose="020B0502040204020203" pitchFamily="34" charset="0"/>
              </a:rPr>
              <a:t>The Agency Representative is the agency representative </a:t>
            </a:r>
            <a:r>
              <a:rPr lang="en-US" b="1" i="0" dirty="0">
                <a:solidFill>
                  <a:srgbClr val="4D4D4D"/>
                </a:solidFill>
                <a:effectLst/>
                <a:latin typeface="Segoe UI" panose="020B0502040204020203" pitchFamily="34" charset="0"/>
              </a:rPr>
              <a:t>at someone else's command post</a:t>
            </a:r>
            <a:r>
              <a:rPr lang="en-US" b="0" i="0" dirty="0">
                <a:solidFill>
                  <a:srgbClr val="4D4D4D"/>
                </a:solidFill>
                <a:effectLst/>
                <a:latin typeface="Segoe UI" panose="020B0502040204020203" pitchFamily="34" charset="0"/>
              </a:rPr>
              <a:t>,  such as a unified command, a JFO, or FOB.  When the unified command IC (or other physical location lead) wants to task Coast Guard assets they tell the CGAREP who then calls the LOFR (or CG POC) to arrange it.</a:t>
            </a:r>
            <a:br>
              <a:rPr lang="en-US" dirty="0"/>
            </a:br>
            <a:br>
              <a:rPr lang="en-US" dirty="0"/>
            </a:br>
            <a:r>
              <a:rPr lang="en-US" b="0" i="0" dirty="0">
                <a:solidFill>
                  <a:srgbClr val="4D4D4D"/>
                </a:solidFill>
                <a:effectLst/>
                <a:latin typeface="Segoe UI" panose="020B0502040204020203" pitchFamily="34" charset="0"/>
              </a:rPr>
              <a:t>LOFR coordinates incoming taskings from outside agencies...and an AREP is our Representative to other agencies or commands</a:t>
            </a:r>
          </a:p>
          <a:p>
            <a:endParaRPr lang="en-US" b="0" i="0" dirty="0">
              <a:solidFill>
                <a:srgbClr val="4D4D4D"/>
              </a:solidFill>
              <a:effectLst/>
              <a:latin typeface="Segoe UI" panose="020B0502040204020203" pitchFamily="34" charset="0"/>
            </a:endParaRPr>
          </a:p>
          <a:p>
            <a:r>
              <a:rPr lang="en-US" b="0" i="0" dirty="0">
                <a:solidFill>
                  <a:srgbClr val="4D4D4D"/>
                </a:solidFill>
                <a:effectLst/>
                <a:latin typeface="Segoe UI" panose="020B0502040204020203" pitchFamily="34" charset="0"/>
              </a:rPr>
              <a:t>Common ASSISTANT LOFR positions: Meeting and Briefing Manager, Governmental Affairs Assistant, Documentation and Control Technical Specialists, Administrative, Technical Specialists</a:t>
            </a:r>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24</a:t>
            </a:fld>
            <a:endParaRPr lang="en-US"/>
          </a:p>
        </p:txBody>
      </p:sp>
    </p:spTree>
    <p:extLst>
      <p:ext uri="{BB962C8B-B14F-4D97-AF65-F5344CB8AC3E}">
        <p14:creationId xmlns:p14="http://schemas.microsoft.com/office/powerpoint/2010/main" val="3492877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dirty="0"/>
              <a:t>The Information Management Plan is an optional form used the Situation Unit Leader to track Critical Information Requirements (CIRs) during incident.</a:t>
            </a:r>
          </a:p>
          <a:p>
            <a:endParaRPr lang="en-US" dirty="0"/>
          </a:p>
          <a:p>
            <a:r>
              <a:rPr lang="en-US" dirty="0"/>
              <a:t>Often used by both PIO and LOFR to keep record of communications with stakeholders, </a:t>
            </a:r>
          </a:p>
          <a:p>
            <a:r>
              <a:rPr lang="en-US" dirty="0"/>
              <a:t>identify, track, classify both incoming and outgoing messages.</a:t>
            </a:r>
          </a:p>
          <a:p>
            <a:endParaRPr lang="en-US" dirty="0"/>
          </a:p>
          <a:p>
            <a:r>
              <a:rPr lang="en-US" b="1" dirty="0"/>
              <a:t>Preparation. </a:t>
            </a:r>
            <a:r>
              <a:rPr lang="en-US" dirty="0"/>
              <a:t>The Information Management Plan is prepared by the Situation Unit Leader (or Deputy Planning Section Chief for Information Management or Deputy Incident Commander for Information Management). If this form is completed in Excel, the information can be sorted based on a particular column (e.g. requested by block) to help sort and utilize information. </a:t>
            </a:r>
          </a:p>
          <a:p>
            <a:endParaRPr lang="en-US" dirty="0"/>
          </a:p>
          <a:p>
            <a:r>
              <a:rPr lang="en-US" b="1" dirty="0"/>
              <a:t>Distribution. </a:t>
            </a:r>
            <a:r>
              <a:rPr lang="en-US" dirty="0"/>
              <a:t>The Information Management Plan is prepared by and used by the Situation Unit Leader (or Deputy Planning Section Chief for Information Management or Deputy Incident Commander for Information Management) to track status of CIRs. All completed original forms MUST be given to the Documentation Unit. </a:t>
            </a:r>
          </a:p>
          <a:p>
            <a:endParaRPr lang="en-US" dirty="0"/>
          </a:p>
          <a:p>
            <a:endParaRPr lang="en-US" dirty="0"/>
          </a:p>
          <a:p>
            <a:r>
              <a:rPr lang="en-US" dirty="0"/>
              <a:t>Other tools include 205a for stakeholders, 203 for supporting and cooperating agencies, </a:t>
            </a:r>
            <a:r>
              <a:rPr lang="en-US" dirty="0" err="1"/>
              <a:t>etc</a:t>
            </a:r>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25</a:t>
            </a:fld>
            <a:endParaRPr lang="en-US"/>
          </a:p>
        </p:txBody>
      </p:sp>
    </p:spTree>
    <p:extLst>
      <p:ext uri="{BB962C8B-B14F-4D97-AF65-F5344CB8AC3E}">
        <p14:creationId xmlns:p14="http://schemas.microsoft.com/office/powerpoint/2010/main" val="1082990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Confirm injuries, fatalities, and threats have been identified for both the responders and public. </a:t>
            </a:r>
          </a:p>
          <a:p>
            <a:pPr marL="285750" indent="-285750">
              <a:buFont typeface="Arial" panose="020B0604020202020204" pitchFamily="34" charset="0"/>
              <a:buChar char="•"/>
            </a:pPr>
            <a:r>
              <a:rPr lang="en-US" dirty="0"/>
              <a:t>Confirm identified exclusion, safety, hazard zones; evacuation areas and places of safe refuge. </a:t>
            </a:r>
          </a:p>
          <a:p>
            <a:pPr marL="285750" indent="-285750">
              <a:buFont typeface="Arial" panose="020B0604020202020204" pitchFamily="34" charset="0"/>
              <a:buChar char="•"/>
            </a:pPr>
            <a:r>
              <a:rPr lang="en-US" dirty="0"/>
              <a:t>Review the scene and its specific site hazards. </a:t>
            </a:r>
          </a:p>
          <a:p>
            <a:pPr marL="285750" indent="-285750">
              <a:buFont typeface="Arial" panose="020B0604020202020204" pitchFamily="34" charset="0"/>
              <a:buChar char="•"/>
            </a:pPr>
            <a:r>
              <a:rPr lang="en-US" dirty="0"/>
              <a:t>Develop or begin developing (if not already completed) ICS-208, Site Safety &amp; Health Plan which includes engineering, administrative and personal protective equipment controls for hazards as well as Identifies procedures for emergencies occurring within the incident (injury, accident). </a:t>
            </a:r>
          </a:p>
          <a:p>
            <a:pPr marL="285750" indent="-285750">
              <a:buFont typeface="Arial" panose="020B0604020202020204" pitchFamily="34" charset="0"/>
              <a:buChar char="•"/>
            </a:pPr>
            <a:r>
              <a:rPr lang="en-US" dirty="0"/>
              <a:t>Ensure Safety and Health Plan is briefed to all operation's personnel prior to commencing operations. </a:t>
            </a:r>
          </a:p>
          <a:p>
            <a:endParaRPr lang="en-US" dirty="0"/>
          </a:p>
          <a:p>
            <a:r>
              <a:rPr lang="en-US" dirty="0"/>
              <a:t>ICs come with many different levels of expertise and experience. In a multi-hazard, multi-jurisdictional incident it is possible that the IC/UC does not have expertise in safety activities. Your experience with a specific type of incident gives you insight on safety requirements, methods, and resources necessary to fulfill those expectations. If you don’t have experience with the specific type of incident, it would be to your benefit to request personnel with that experience to serve as an Assistant SOFR. </a:t>
            </a:r>
          </a:p>
          <a:p>
            <a:endParaRPr lang="en-US" dirty="0"/>
          </a:p>
          <a:p>
            <a:r>
              <a:rPr lang="en-US" dirty="0"/>
              <a:t>At a minimum clarify the following expectations from the IC/UC: </a:t>
            </a:r>
          </a:p>
          <a:p>
            <a:pPr marL="285750" indent="-285750">
              <a:buFont typeface="Arial" panose="020B0604020202020204" pitchFamily="34" charset="0"/>
              <a:buChar char="•"/>
            </a:pPr>
            <a:r>
              <a:rPr lang="en-US" dirty="0"/>
              <a:t>Does Command want a safety briefing from you on the process and procedures you typically use as SOFR? </a:t>
            </a:r>
          </a:p>
          <a:p>
            <a:pPr marL="285750" indent="-285750">
              <a:buFont typeface="Arial" panose="020B0604020202020204" pitchFamily="34" charset="0"/>
              <a:buChar char="•"/>
            </a:pPr>
            <a:r>
              <a:rPr lang="en-US" dirty="0"/>
              <a:t>How often does the IC/UC want to be updated? </a:t>
            </a:r>
          </a:p>
          <a:p>
            <a:pPr marL="285750" indent="-285750">
              <a:buFont typeface="Arial" panose="020B0604020202020204" pitchFamily="34" charset="0"/>
              <a:buChar char="•"/>
            </a:pPr>
            <a:r>
              <a:rPr lang="en-US" dirty="0"/>
              <a:t>What are their trigger points? </a:t>
            </a:r>
          </a:p>
          <a:p>
            <a:pPr marL="285750" indent="-285750">
              <a:buFont typeface="Arial" panose="020B0604020202020204" pitchFamily="34" charset="0"/>
              <a:buChar char="•"/>
            </a:pPr>
            <a:r>
              <a:rPr lang="en-US" dirty="0"/>
              <a:t>Define your role - How big a role are you playing? Are you playing the role of more than one position? </a:t>
            </a:r>
          </a:p>
          <a:p>
            <a:pPr marL="285750" indent="-285750">
              <a:buFont typeface="Arial" panose="020B0604020202020204" pitchFamily="34" charset="0"/>
              <a:buChar char="•"/>
            </a:pPr>
            <a:r>
              <a:rPr lang="en-US" dirty="0"/>
              <a:t>Do you have the experience for the role you are playing? </a:t>
            </a:r>
          </a:p>
          <a:p>
            <a:pPr marL="285750" indent="-285750">
              <a:buFont typeface="Arial" panose="020B0604020202020204" pitchFamily="34" charset="0"/>
              <a:buChar char="•"/>
            </a:pPr>
            <a:r>
              <a:rPr lang="en-US" dirty="0"/>
              <a:t>Do you have authority to request additional Safety resources? </a:t>
            </a:r>
          </a:p>
          <a:p>
            <a:pPr marL="285750" indent="-285750">
              <a:buFont typeface="Arial" panose="020B0604020202020204" pitchFamily="34" charset="0"/>
              <a:buChar char="•"/>
            </a:pPr>
            <a:r>
              <a:rPr lang="en-US" dirty="0"/>
              <a:t>Identify special concerns </a:t>
            </a:r>
          </a:p>
          <a:p>
            <a:pPr marL="285750" indent="-285750">
              <a:buFont typeface="Arial" panose="020B0604020202020204" pitchFamily="34" charset="0"/>
              <a:buChar char="•"/>
            </a:pPr>
            <a:r>
              <a:rPr lang="en-US" dirty="0"/>
              <a:t>Determine any limitations and constraints </a:t>
            </a:r>
          </a:p>
          <a:p>
            <a:pPr marL="285750" indent="-285750">
              <a:buFont typeface="Arial" panose="020B0604020202020204" pitchFamily="34" charset="0"/>
              <a:buChar char="•"/>
            </a:pPr>
            <a:r>
              <a:rPr lang="en-US" dirty="0"/>
              <a:t>Discuss guidelines: Determine stop work authority</a:t>
            </a:r>
          </a:p>
          <a:p>
            <a:pPr marL="285750" indent="-285750">
              <a:buFont typeface="Arial" panose="020B0604020202020204" pitchFamily="34" charset="0"/>
              <a:buChar char="•"/>
            </a:pPr>
            <a:endParaRPr lang="en-US" dirty="0"/>
          </a:p>
          <a:p>
            <a:pPr marL="0" indent="0">
              <a:buFontTx/>
              <a:buNone/>
            </a:pPr>
            <a:r>
              <a:rPr lang="en-US" dirty="0"/>
              <a:t>Demobilization Plan</a:t>
            </a:r>
          </a:p>
          <a:p>
            <a:pPr marL="285750" indent="-285750">
              <a:buFont typeface="Arial" panose="020B0604020202020204" pitchFamily="34" charset="0"/>
              <a:buChar char="•"/>
            </a:pPr>
            <a:r>
              <a:rPr lang="en-US" dirty="0"/>
              <a:t>Provide recommendations to ensure hazards are mitigated </a:t>
            </a:r>
          </a:p>
          <a:p>
            <a:pPr marL="285750" indent="-285750">
              <a:buFont typeface="Arial" panose="020B0604020202020204" pitchFamily="34" charset="0"/>
              <a:buChar char="•"/>
            </a:pPr>
            <a:r>
              <a:rPr lang="en-US" dirty="0"/>
              <a:t>Work/Rest , travel plans, alcohol use, physiological factors (divers), health surveys </a:t>
            </a:r>
          </a:p>
          <a:p>
            <a:pPr marL="285750" indent="-285750">
              <a:buFont typeface="Arial" panose="020B0604020202020204" pitchFamily="34" charset="0"/>
              <a:buChar char="•"/>
            </a:pPr>
            <a:r>
              <a:rPr lang="en-US" dirty="0"/>
              <a:t>Equipment/Vehicle inspection procedures </a:t>
            </a:r>
          </a:p>
          <a:p>
            <a:pPr marL="285750" indent="-285750">
              <a:buFont typeface="Arial" panose="020B0604020202020204" pitchFamily="34" charset="0"/>
              <a:buChar char="•"/>
            </a:pPr>
            <a:r>
              <a:rPr lang="en-US" dirty="0"/>
              <a:t>Responder medical screening programs</a:t>
            </a:r>
          </a:p>
          <a:p>
            <a:pPr marL="285750" indent="-285750">
              <a:buFont typeface="Arial" panose="020B0604020202020204" pitchFamily="34" charset="0"/>
              <a:buChar char="•"/>
            </a:pPr>
            <a:endParaRPr lang="en-US" dirty="0"/>
          </a:p>
          <a:p>
            <a:pPr marL="0" indent="0">
              <a:buFontTx/>
              <a:buNone/>
            </a:pPr>
            <a:r>
              <a:rPr lang="en-US" dirty="0"/>
              <a:t>Communications Plan</a:t>
            </a:r>
          </a:p>
          <a:p>
            <a:pPr marL="285750" indent="-285750">
              <a:buFont typeface="Arial" panose="020B0604020202020204" pitchFamily="34" charset="0"/>
              <a:buChar char="•"/>
            </a:pPr>
            <a:r>
              <a:rPr lang="en-US" dirty="0"/>
              <a:t>evaluate the Communications Plan to ensure there is adequate communications. </a:t>
            </a:r>
          </a:p>
          <a:p>
            <a:pPr marL="285750" indent="-285750">
              <a:buFont typeface="Arial" panose="020B0604020202020204" pitchFamily="34" charset="0"/>
              <a:buChar char="•"/>
            </a:pPr>
            <a:r>
              <a:rPr lang="en-US" dirty="0"/>
              <a:t>Is the information detailed enough to facilitate good communication? </a:t>
            </a:r>
          </a:p>
          <a:p>
            <a:pPr marL="285750" indent="-285750">
              <a:buFont typeface="Arial" panose="020B0604020202020204" pitchFamily="34" charset="0"/>
              <a:buChar char="•"/>
            </a:pPr>
            <a:r>
              <a:rPr lang="en-US" dirty="0"/>
              <a:t>Do all Divisions and Groups have a tactical frequency assigned? </a:t>
            </a:r>
          </a:p>
          <a:p>
            <a:pPr marL="285750" indent="-285750">
              <a:buFont typeface="Arial" panose="020B0604020202020204" pitchFamily="34" charset="0"/>
              <a:buChar char="•"/>
            </a:pPr>
            <a:r>
              <a:rPr lang="en-US" dirty="0"/>
              <a:t>Is there a frequency assigned to logistical support without tying up tactical or command channels? </a:t>
            </a:r>
          </a:p>
          <a:p>
            <a:pPr marL="285750" indent="-285750">
              <a:buFont typeface="Arial" panose="020B0604020202020204" pitchFamily="34" charset="0"/>
              <a:buChar char="•"/>
            </a:pPr>
            <a:r>
              <a:rPr lang="en-US" dirty="0"/>
              <a:t>Is there a channel for requesting medical aid? </a:t>
            </a:r>
          </a:p>
          <a:p>
            <a:pPr marL="285750" indent="-285750">
              <a:buFont typeface="Arial" panose="020B0604020202020204" pitchFamily="34" charset="0"/>
              <a:buChar char="•"/>
            </a:pPr>
            <a:r>
              <a:rPr lang="en-US" dirty="0"/>
              <a:t>Is there a central command channel? </a:t>
            </a:r>
          </a:p>
          <a:p>
            <a:pPr marL="285750" indent="-285750">
              <a:buFont typeface="Arial" panose="020B0604020202020204" pitchFamily="34" charset="0"/>
              <a:buChar char="•"/>
            </a:pPr>
            <a:r>
              <a:rPr lang="en-US" dirty="0"/>
              <a:t>Are responders training to implement the Communications Plan?</a:t>
            </a:r>
          </a:p>
          <a:p>
            <a:pPr marL="285750" indent="-285750">
              <a:buFont typeface="Arial" panose="020B0604020202020204" pitchFamily="34" charset="0"/>
              <a:buChar char="•"/>
            </a:pPr>
            <a:endParaRPr lang="en-US" dirty="0"/>
          </a:p>
          <a:p>
            <a:pPr algn="l">
              <a:buFont typeface="Arial" panose="020B0604020202020204" pitchFamily="34" charset="0"/>
              <a:buNone/>
            </a:pPr>
            <a:r>
              <a:rPr lang="en-US" dirty="0"/>
              <a:t>Mitigate Operational Hazards Mitigate safety and occupational health hazards in coordination with the Operations Section. </a:t>
            </a:r>
          </a:p>
          <a:p>
            <a:pPr marL="285750" indent="-285750" algn="l">
              <a:buFont typeface="Arial" panose="020B0604020202020204" pitchFamily="34" charset="0"/>
              <a:buChar char="•"/>
            </a:pPr>
            <a:r>
              <a:rPr lang="en-US" dirty="0"/>
              <a:t>Deploy Asst SOFRs to the field </a:t>
            </a:r>
          </a:p>
          <a:p>
            <a:pPr marL="285750" indent="-285750" algn="l">
              <a:buFont typeface="Arial" panose="020B0604020202020204" pitchFamily="34" charset="0"/>
              <a:buChar char="•"/>
            </a:pPr>
            <a:r>
              <a:rPr lang="en-US" dirty="0"/>
              <a:t>Coordinate with other field personnel to obtain other safety information </a:t>
            </a:r>
          </a:p>
          <a:p>
            <a:pPr marL="285750" indent="-285750" algn="l">
              <a:buFont typeface="Arial" panose="020B0604020202020204" pitchFamily="34" charset="0"/>
              <a:buChar char="•"/>
            </a:pPr>
            <a:r>
              <a:rPr lang="en-US" dirty="0"/>
              <a:t>Work with the OSC to manage work assignment risks and mitigate hazards </a:t>
            </a:r>
          </a:p>
          <a:p>
            <a:pPr marL="285750" indent="-285750" algn="l">
              <a:buFont typeface="Arial" panose="020B0604020202020204" pitchFamily="34" charset="0"/>
              <a:buChar char="•"/>
            </a:pPr>
            <a:r>
              <a:rPr lang="en-US" dirty="0"/>
              <a:t>Tactical operations are following the IAP (except as modified by the OSC) </a:t>
            </a:r>
          </a:p>
          <a:p>
            <a:pPr marL="285750" indent="-285750" algn="l">
              <a:buFont typeface="Arial" panose="020B0604020202020204" pitchFamily="34" charset="0"/>
              <a:buChar char="•"/>
            </a:pPr>
            <a:r>
              <a:rPr lang="en-US" dirty="0"/>
              <a:t>OSC/Deputy OSC have good situational awareness </a:t>
            </a:r>
          </a:p>
          <a:p>
            <a:pPr marL="285750" indent="-285750" algn="l">
              <a:buFont typeface="Arial" panose="020B0604020202020204" pitchFamily="34" charset="0"/>
              <a:buChar char="•"/>
            </a:pPr>
            <a:r>
              <a:rPr lang="en-US" dirty="0"/>
              <a:t>Progress being made to meet operational objectives </a:t>
            </a:r>
          </a:p>
          <a:p>
            <a:pPr marL="285750" indent="-285750" algn="l">
              <a:buFont typeface="Arial" panose="020B0604020202020204" pitchFamily="34" charset="0"/>
              <a:buChar char="•"/>
            </a:pPr>
            <a:r>
              <a:rPr lang="en-US" dirty="0"/>
              <a:t>Good communications up and down </a:t>
            </a:r>
          </a:p>
          <a:p>
            <a:pPr marL="285750" indent="-285750" algn="l">
              <a:buFont typeface="Arial" panose="020B0604020202020204" pitchFamily="34" charset="0"/>
              <a:buChar char="•"/>
            </a:pPr>
            <a:r>
              <a:rPr lang="en-US" dirty="0"/>
              <a:t>Personnel are receiving good briefings including safety </a:t>
            </a:r>
          </a:p>
          <a:p>
            <a:pPr marL="285750" indent="-285750" algn="l">
              <a:buFont typeface="Arial" panose="020B0604020202020204" pitchFamily="34" charset="0"/>
              <a:buChar char="•"/>
            </a:pPr>
            <a:r>
              <a:rPr lang="en-US" dirty="0"/>
              <a:t>Expectations are understood </a:t>
            </a:r>
          </a:p>
          <a:p>
            <a:pPr marL="285750" indent="-285750" algn="l">
              <a:buFont typeface="Arial" panose="020B0604020202020204" pitchFamily="34" charset="0"/>
              <a:buChar char="•"/>
            </a:pPr>
            <a:r>
              <a:rPr lang="en-US" dirty="0"/>
              <a:t>Operations section personnel are working as a team </a:t>
            </a:r>
          </a:p>
          <a:p>
            <a:pPr marL="285750" indent="-285750" algn="l">
              <a:buFont typeface="Arial" panose="020B0604020202020204" pitchFamily="34" charset="0"/>
              <a:buChar char="•"/>
            </a:pPr>
            <a:r>
              <a:rPr lang="en-US" dirty="0"/>
              <a:t>Sufficient trained and qualified personnel are available to execute tactical work assignments safely </a:t>
            </a:r>
          </a:p>
          <a:p>
            <a:pPr marL="285750" indent="-285750" algn="l">
              <a:buFont typeface="Arial" panose="020B0604020202020204" pitchFamily="34" charset="0"/>
              <a:buChar char="•"/>
            </a:pPr>
            <a:r>
              <a:rPr lang="en-US" dirty="0"/>
              <a:t>Proper PPE is being utilized </a:t>
            </a:r>
          </a:p>
          <a:p>
            <a:pPr marL="285750" indent="-285750" algn="l">
              <a:buFont typeface="Arial" panose="020B0604020202020204" pitchFamily="34" charset="0"/>
              <a:buChar char="•"/>
            </a:pPr>
            <a:r>
              <a:rPr lang="en-US" dirty="0"/>
              <a:t>Hazards being addressed in coordination with the OSC </a:t>
            </a:r>
          </a:p>
          <a:p>
            <a:pPr marL="285750" indent="-285750" algn="l">
              <a:buFont typeface="Arial" panose="020B0604020202020204" pitchFamily="34" charset="0"/>
              <a:buChar char="•"/>
            </a:pPr>
            <a:r>
              <a:rPr lang="en-US" dirty="0"/>
              <a:t>Span of control is within acceptable limits </a:t>
            </a:r>
          </a:p>
          <a:p>
            <a:pPr marL="285750" indent="-285750" algn="l">
              <a:buFont typeface="Arial" panose="020B0604020202020204" pitchFamily="34" charset="0"/>
              <a:buChar char="•"/>
            </a:pPr>
            <a:r>
              <a:rPr lang="en-US" dirty="0"/>
              <a:t>Confirm implementation of controls in operations </a:t>
            </a:r>
          </a:p>
          <a:p>
            <a:pPr marL="285750" indent="-285750" algn="l">
              <a:buFont typeface="Arial" panose="020B0604020202020204" pitchFamily="34" charset="0"/>
              <a:buChar char="•"/>
            </a:pPr>
            <a:r>
              <a:rPr lang="en-US" dirty="0"/>
              <a:t>Ensure Admin Controls are implemented </a:t>
            </a:r>
          </a:p>
          <a:p>
            <a:pPr marL="285750" indent="-285750" algn="l">
              <a:buFont typeface="Arial" panose="020B0604020202020204" pitchFamily="34" charset="0"/>
              <a:buChar char="•"/>
            </a:pPr>
            <a:r>
              <a:rPr lang="en-US" dirty="0"/>
              <a:t>Ensure available engineering controls are used </a:t>
            </a:r>
          </a:p>
          <a:p>
            <a:pPr marL="285750" indent="-285750" algn="l">
              <a:buFont typeface="Arial" panose="020B0604020202020204" pitchFamily="34" charset="0"/>
              <a:buChar char="•"/>
            </a:pPr>
            <a:r>
              <a:rPr lang="en-US" dirty="0"/>
              <a:t>Ensure proper Personal Protective Equipment (PPE) is being used </a:t>
            </a:r>
          </a:p>
          <a:p>
            <a:pPr marL="285750" indent="-285750" algn="l">
              <a:buFont typeface="Arial" panose="020B0604020202020204" pitchFamily="34" charset="0"/>
              <a:buChar char="•"/>
            </a:pPr>
            <a:r>
              <a:rPr lang="en-US" dirty="0"/>
              <a:t>Inform the OSC of any changes </a:t>
            </a:r>
          </a:p>
          <a:p>
            <a:pPr marL="285750" indent="-285750" algn="l">
              <a:buFont typeface="Arial" panose="020B0604020202020204" pitchFamily="34" charset="0"/>
              <a:buChar char="•"/>
            </a:pPr>
            <a:r>
              <a:rPr lang="en-US" dirty="0"/>
              <a:t>Inform the IC/UC of any significant changes </a:t>
            </a:r>
          </a:p>
          <a:p>
            <a:pPr marL="285750" indent="-285750" algn="l">
              <a:buFont typeface="Arial" panose="020B0604020202020204" pitchFamily="34" charset="0"/>
              <a:buChar char="•"/>
            </a:pPr>
            <a:r>
              <a:rPr lang="en-US" dirty="0"/>
              <a:t>Attend the Tactics Meeting and Planning Process Meetings and Provide Safety Status Briefs for more info. </a:t>
            </a:r>
          </a:p>
          <a:p>
            <a:pPr marL="285750" indent="-285750" algn="l">
              <a:buFont typeface="Arial" panose="020B0604020202020204" pitchFamily="34" charset="0"/>
              <a:buChar char="•"/>
            </a:pPr>
            <a:r>
              <a:rPr lang="en-US" dirty="0"/>
              <a:t>Conduct on-going risk assessments and field audits </a:t>
            </a:r>
          </a:p>
          <a:p>
            <a:pPr marL="285750" indent="-285750" algn="l">
              <a:buFont typeface="Arial" panose="020B0604020202020204" pitchFamily="34" charset="0"/>
              <a:buChar char="•"/>
            </a:pPr>
            <a:r>
              <a:rPr lang="en-US" dirty="0"/>
              <a:t>Develop/Revise ICS 208B Site Safety and Health Plan as needed and communicate revisions to Operations and IMT</a:t>
            </a:r>
          </a:p>
          <a:p>
            <a:pPr marL="285750" indent="-285750" algn="l">
              <a:buFont typeface="Arial" panose="020B0604020202020204" pitchFamily="34" charset="0"/>
              <a:buChar char="•"/>
            </a:pPr>
            <a:r>
              <a:rPr lang="en-US" dirty="0"/>
              <a:t>Ensure ICS 208B Site Safety and Health Plan is available to all responders </a:t>
            </a:r>
          </a:p>
          <a:p>
            <a:pPr marL="285750" indent="-285750" algn="l">
              <a:buFont typeface="Arial" panose="020B0604020202020204" pitchFamily="34" charset="0"/>
              <a:buChar char="•"/>
            </a:pPr>
            <a:r>
              <a:rPr lang="en-US" dirty="0"/>
              <a:t>Verify worker acknowledgement of ICS 208B Site Safety and Health Plan </a:t>
            </a:r>
          </a:p>
          <a:p>
            <a:pPr marL="285750" indent="-285750" algn="l">
              <a:buFont typeface="Arial" panose="020B0604020202020204" pitchFamily="34" charset="0"/>
              <a:buChar char="•"/>
            </a:pPr>
            <a:endParaRPr lang="en-US" dirty="0"/>
          </a:p>
          <a:p>
            <a:pPr algn="l">
              <a:buFont typeface="Arial" panose="020B0604020202020204" pitchFamily="34" charset="0"/>
              <a:buNone/>
            </a:pPr>
            <a:r>
              <a:rPr lang="en-US" dirty="0"/>
              <a:t>Mitigate Non-Operational Hazards </a:t>
            </a:r>
          </a:p>
          <a:p>
            <a:pPr marL="285750" indent="-285750" algn="l">
              <a:buFont typeface="Arial" panose="020B0604020202020204" pitchFamily="34" charset="0"/>
              <a:buChar char="•"/>
            </a:pPr>
            <a:r>
              <a:rPr lang="en-US" dirty="0"/>
              <a:t>Mitigate safety, environmental, and occupational health hazards in coordination with the Incident Management Team (IMT). </a:t>
            </a:r>
          </a:p>
          <a:p>
            <a:pPr marL="285750" indent="-285750" algn="l">
              <a:buFont typeface="Arial" panose="020B0604020202020204" pitchFamily="34" charset="0"/>
              <a:buChar char="•"/>
            </a:pPr>
            <a:r>
              <a:rPr lang="en-US" dirty="0"/>
              <a:t>Conduct on-going risk assessments of nonoperational hazards. </a:t>
            </a:r>
          </a:p>
          <a:p>
            <a:pPr marL="285750" indent="-285750" algn="l">
              <a:buFont typeface="Arial" panose="020B0604020202020204" pitchFamily="34" charset="0"/>
              <a:buChar char="•"/>
            </a:pPr>
            <a:r>
              <a:rPr lang="en-US" dirty="0"/>
              <a:t>See Facilities Hazard/Risk Identification Checklist </a:t>
            </a:r>
          </a:p>
          <a:p>
            <a:pPr marL="285750" indent="-285750" algn="l">
              <a:buFont typeface="Arial" panose="020B0604020202020204" pitchFamily="34" charset="0"/>
              <a:buChar char="•"/>
            </a:pPr>
            <a:r>
              <a:rPr lang="en-US" dirty="0"/>
              <a:t>Coordinate with IMT members to obtain safety information </a:t>
            </a:r>
          </a:p>
          <a:p>
            <a:pPr marL="285750" indent="-285750" algn="l">
              <a:buFont typeface="Arial" panose="020B0604020202020204" pitchFamily="34" charset="0"/>
              <a:buChar char="•"/>
            </a:pPr>
            <a:r>
              <a:rPr lang="en-US" dirty="0"/>
              <a:t>Confirm implementation of controls </a:t>
            </a:r>
          </a:p>
          <a:p>
            <a:pPr marL="285750" indent="-285750" algn="l">
              <a:buFont typeface="Arial" panose="020B0604020202020204" pitchFamily="34" charset="0"/>
              <a:buChar char="•"/>
            </a:pPr>
            <a:r>
              <a:rPr lang="en-US" dirty="0"/>
              <a:t>Ensure Admin Controls are implemented </a:t>
            </a:r>
          </a:p>
          <a:p>
            <a:pPr marL="285750" indent="-285750" algn="l">
              <a:buFont typeface="Arial" panose="020B0604020202020204" pitchFamily="34" charset="0"/>
              <a:buChar char="•"/>
            </a:pPr>
            <a:r>
              <a:rPr lang="en-US" dirty="0"/>
              <a:t>Ensure available engineering controls are used </a:t>
            </a:r>
          </a:p>
          <a:p>
            <a:pPr marL="285750" indent="-285750" algn="l">
              <a:buFont typeface="Arial" panose="020B0604020202020204" pitchFamily="34" charset="0"/>
              <a:buChar char="•"/>
            </a:pPr>
            <a:r>
              <a:rPr lang="en-US" dirty="0"/>
              <a:t>Ensure proper Personal Protective Equipment (PPE) is being used </a:t>
            </a:r>
          </a:p>
          <a:p>
            <a:pPr marL="285750" indent="-285750" algn="l">
              <a:buFont typeface="Arial" panose="020B0604020202020204" pitchFamily="34" charset="0"/>
              <a:buChar char="•"/>
            </a:pPr>
            <a:r>
              <a:rPr lang="en-US" dirty="0"/>
              <a:t>Inform the IMT members of any changes </a:t>
            </a:r>
          </a:p>
          <a:p>
            <a:pPr marL="285750" indent="-285750" algn="l">
              <a:buFont typeface="Arial" panose="020B0604020202020204" pitchFamily="34" charset="0"/>
              <a:buChar char="•"/>
            </a:pPr>
            <a:r>
              <a:rPr lang="en-US" dirty="0"/>
              <a:t>Inform the Incident Commander (IC) of any significant changes </a:t>
            </a:r>
          </a:p>
          <a:p>
            <a:pPr marL="285750" indent="-285750" algn="l">
              <a:buFont typeface="Arial" panose="020B0604020202020204" pitchFamily="34" charset="0"/>
              <a:buChar char="•"/>
            </a:pPr>
            <a:r>
              <a:rPr lang="en-US" dirty="0"/>
              <a:t>Provide information to the Situation Unit </a:t>
            </a:r>
          </a:p>
          <a:p>
            <a:pPr marL="285750" indent="-285750" algn="l">
              <a:buFont typeface="Arial" panose="020B0604020202020204" pitchFamily="34" charset="0"/>
              <a:buChar char="•"/>
            </a:pPr>
            <a:r>
              <a:rPr lang="en-US" dirty="0"/>
              <a:t>Review other plans to ensure safety hazards are addressed </a:t>
            </a:r>
            <a:endParaRPr lang="en-US" b="0" i="0" dirty="0">
              <a:solidFill>
                <a:srgbClr val="000000"/>
              </a:solidFill>
              <a:effectLst/>
              <a:latin typeface="arial" panose="020B0604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26</a:t>
            </a:fld>
            <a:endParaRPr lang="en-US"/>
          </a:p>
        </p:txBody>
      </p:sp>
    </p:spTree>
    <p:extLst>
      <p:ext uri="{BB962C8B-B14F-4D97-AF65-F5344CB8AC3E}">
        <p14:creationId xmlns:p14="http://schemas.microsoft.com/office/powerpoint/2010/main" val="1885435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FEMA ICS 208 is a SAFETY MESSAGE</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CG ICS 208 is SITE SAFETY PLAN</a:t>
            </a:r>
          </a:p>
          <a:p>
            <a:pPr algn="l"/>
            <a:endParaRPr lang="en-US" sz="1800" b="1" i="0" dirty="0">
              <a:effectLst/>
              <a:latin typeface="arial" panose="020B0604020202020204" pitchFamily="34" charset="0"/>
            </a:endParaRPr>
          </a:p>
          <a:p>
            <a:pPr algn="l"/>
            <a:endParaRPr lang="en-US" sz="1800" b="1" i="0" dirty="0">
              <a:effectLst/>
              <a:latin typeface="arial" panose="020B0604020202020204" pitchFamily="34" charset="0"/>
            </a:endParaRPr>
          </a:p>
          <a:p>
            <a:pPr algn="l"/>
            <a:r>
              <a:rPr lang="en-US" sz="1800" b="1" i="0" dirty="0">
                <a:effectLst/>
                <a:latin typeface="arial" panose="020B0604020202020204" pitchFamily="34" charset="0"/>
              </a:rPr>
              <a:t>Purpose:</a:t>
            </a:r>
            <a:r>
              <a:rPr lang="en-US" sz="1800" dirty="0">
                <a:effectLst/>
                <a:latin typeface="arial" panose="020B0604020202020204" pitchFamily="34" charset="0"/>
              </a:rPr>
              <a:t> The Safety Message/Plan (ICS-208) expands on the Safety Message and Site Safety Plan. It may be included as part of the IAP and is used to convey statements for safety messages, priorities, and key command emphasis/decisions/directions. These messages can include information such as known safety hazards and specific precautions to be observed during an operational period.</a:t>
            </a:r>
          </a:p>
          <a:p>
            <a:pPr algn="l"/>
            <a:endParaRPr lang="en-US" sz="1800" dirty="0">
              <a:effectLst/>
              <a:latin typeface="arial" panose="020B0604020202020204" pitchFamily="34" charset="0"/>
            </a:endParaRPr>
          </a:p>
          <a:p>
            <a:pPr algn="l"/>
            <a:r>
              <a:rPr lang="en-US" sz="1800" b="1" i="0" dirty="0">
                <a:effectLst/>
                <a:latin typeface="arial" panose="020B0604020202020204" pitchFamily="34" charset="0"/>
              </a:rPr>
              <a:t>Preparation:</a:t>
            </a:r>
            <a:r>
              <a:rPr lang="en-US" sz="1800" dirty="0">
                <a:effectLst/>
                <a:latin typeface="arial" panose="020B0604020202020204" pitchFamily="34" charset="0"/>
              </a:rPr>
              <a:t> The ICS-208 is an optional form that may be included and completed by the Safety Officer for the IAP.</a:t>
            </a:r>
          </a:p>
          <a:p>
            <a:pPr algn="l"/>
            <a:endParaRPr lang="en-US" sz="1800" dirty="0">
              <a:effectLst/>
              <a:latin typeface="arial" panose="020B0604020202020204" pitchFamily="34" charset="0"/>
            </a:endParaRPr>
          </a:p>
          <a:p>
            <a:pPr algn="l"/>
            <a:r>
              <a:rPr lang="en-US" sz="1800" b="1" i="0" dirty="0">
                <a:effectLst/>
                <a:latin typeface="arial" panose="020B0604020202020204" pitchFamily="34" charset="0"/>
              </a:rPr>
              <a:t>Distribution:</a:t>
            </a:r>
            <a:r>
              <a:rPr lang="en-US" sz="1800" dirty="0">
                <a:effectLst/>
                <a:latin typeface="arial" panose="020B0604020202020204" pitchFamily="34" charset="0"/>
              </a:rPr>
              <a:t> The ICS-208, if developed, will be reproduced with the IAP and given to all recipients as part of the IAP. All completed forms must be given to the Documentation Unit in the Planning Section</a:t>
            </a: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Account for all personnel on scene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Confirm injuries, fatalities &amp; threats to public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Confirm threats to responders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Confirm exclusion, safety, hazard zones; evacuation areas and places of safe refuge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Review the scene and its specific site hazards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Evaluate probability and consequence of hazards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Review the ICS 201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Identify hazards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Identify the incident hazard mitigation strategies</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Confirm exclusion zones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Confirm safety zones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Confirm hazards zones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Confirm safe refuge areas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Confirm evacuation areas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Confirm "all safe" communications methods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Review ICS 206 Medical Plan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List controls and practices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List and sketch hazard zones, restricted areas, evacuation zones, places of safe refuge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Identify procedures for emergencies occurring within the incident (injury, accident)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Identify security measures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Identify emergency alarms and hand signals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Identify emergency medical response procedures and contacts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Review OSHA standards and How to Properly Refuse Risk</a:t>
            </a:r>
          </a:p>
        </p:txBody>
      </p:sp>
      <p:sp>
        <p:nvSpPr>
          <p:cNvPr id="4" name="Slide Number Placeholder 3"/>
          <p:cNvSpPr>
            <a:spLocks noGrp="1"/>
          </p:cNvSpPr>
          <p:nvPr>
            <p:ph type="sldNum" sz="quarter" idx="5"/>
          </p:nvPr>
        </p:nvSpPr>
        <p:spPr/>
        <p:txBody>
          <a:bodyPr/>
          <a:lstStyle/>
          <a:p>
            <a:fld id="{BA37591A-20ED-485E-A8EA-E1FB14366C52}" type="slidenum">
              <a:rPr lang="en-US" smtClean="0"/>
              <a:t>27</a:t>
            </a:fld>
            <a:endParaRPr lang="en-US"/>
          </a:p>
        </p:txBody>
      </p:sp>
    </p:spTree>
    <p:extLst>
      <p:ext uri="{BB962C8B-B14F-4D97-AF65-F5344CB8AC3E}">
        <p14:creationId xmlns:p14="http://schemas.microsoft.com/office/powerpoint/2010/main" val="198501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b="1" dirty="0"/>
              <a:t>Purpose: </a:t>
            </a:r>
            <a:r>
              <a:rPr lang="en-US" dirty="0"/>
              <a:t>The Emergency Safety and Response Plan provides the Safety Officer and ICS personnel a plan for safeguarding personnel during the initial emergency phase of the response. It is only used during the emergency phase of the response, which is defined as a situation involving an uncontrolled release. It is also intended to meet the requirements of the Hazardous Waste Operations and Emergency Response (HAZWOPER) regulation, Title 29 Code of Federal Regulations Part 1910.120. </a:t>
            </a:r>
          </a:p>
        </p:txBody>
      </p:sp>
      <p:sp>
        <p:nvSpPr>
          <p:cNvPr id="4" name="Slide Number Placeholder 3"/>
          <p:cNvSpPr>
            <a:spLocks noGrp="1"/>
          </p:cNvSpPr>
          <p:nvPr>
            <p:ph type="sldNum" sz="quarter" idx="5"/>
          </p:nvPr>
        </p:nvSpPr>
        <p:spPr/>
        <p:txBody>
          <a:bodyPr/>
          <a:lstStyle/>
          <a:p>
            <a:fld id="{BA37591A-20ED-485E-A8EA-E1FB14366C52}" type="slidenum">
              <a:rPr lang="en-US" smtClean="0"/>
              <a:t>28</a:t>
            </a:fld>
            <a:endParaRPr lang="en-US"/>
          </a:p>
        </p:txBody>
      </p:sp>
    </p:spTree>
    <p:extLst>
      <p:ext uri="{BB962C8B-B14F-4D97-AF65-F5344CB8AC3E}">
        <p14:creationId xmlns:p14="http://schemas.microsoft.com/office/powerpoint/2010/main" val="570029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b="1" dirty="0"/>
              <a:t>Purpose: </a:t>
            </a:r>
            <a:r>
              <a:rPr lang="en-US" dirty="0"/>
              <a:t>The Emergency Site Non-Hazard Assessment Form provides the Safety Officer and ICS personnel a plan for safeguarding personnel during the initial emergency phase of the response when an uncontrolled release is NOT present. It is also intended to meet the requirements of the Hazardous Waste Operations and Emergency Response (HAZWOPER) regulation, Title 29 Code of Federal Regulations Part 1910.120.</a:t>
            </a:r>
          </a:p>
        </p:txBody>
      </p:sp>
      <p:sp>
        <p:nvSpPr>
          <p:cNvPr id="4" name="Slide Number Placeholder 3"/>
          <p:cNvSpPr>
            <a:spLocks noGrp="1"/>
          </p:cNvSpPr>
          <p:nvPr>
            <p:ph type="sldNum" sz="quarter" idx="5"/>
          </p:nvPr>
        </p:nvSpPr>
        <p:spPr/>
        <p:txBody>
          <a:bodyPr/>
          <a:lstStyle/>
          <a:p>
            <a:fld id="{BA37591A-20ED-485E-A8EA-E1FB14366C52}" type="slidenum">
              <a:rPr lang="en-US" smtClean="0"/>
              <a:t>29</a:t>
            </a:fld>
            <a:endParaRPr lang="en-US"/>
          </a:p>
        </p:txBody>
      </p:sp>
    </p:spTree>
    <p:extLst>
      <p:ext uri="{BB962C8B-B14F-4D97-AF65-F5344CB8AC3E}">
        <p14:creationId xmlns:p14="http://schemas.microsoft.com/office/powerpoint/2010/main" val="380307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While the Incident Commander sets the objectives has overall responsibility for the incident, they are rarely, if ever, working alone.</a:t>
            </a:r>
          </a:p>
          <a:p>
            <a:endParaRPr lang="en-US" sz="1800" dirty="0"/>
          </a:p>
          <a:p>
            <a:r>
              <a:rPr lang="en-US" sz="2000" b="1" i="1" dirty="0"/>
              <a:t>Together with: </a:t>
            </a:r>
          </a:p>
          <a:p>
            <a:endParaRPr lang="en-US" sz="1800" dirty="0"/>
          </a:p>
          <a:p>
            <a:pPr marL="457200" indent="-457200">
              <a:buFont typeface="Arial" panose="020B0604020202020204" pitchFamily="34" charset="0"/>
              <a:buChar char="•"/>
            </a:pPr>
            <a:r>
              <a:rPr lang="en-US" sz="1800" b="1" dirty="0"/>
              <a:t>Public Information Officer: </a:t>
            </a:r>
            <a:r>
              <a:rPr lang="en-US" sz="1800" dirty="0"/>
              <a:t>Establishing and delivering strategic messaging, setting the tone for the incident</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t>Safety Officer: </a:t>
            </a:r>
            <a:r>
              <a:rPr lang="en-US" sz="1800" dirty="0"/>
              <a:t>Conduct on-scene operations risk management evaluation</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t>Liaison Officer</a:t>
            </a:r>
            <a:r>
              <a:rPr lang="en-US" sz="1800" dirty="0"/>
              <a:t>: Establish critical networks, partnerships, and support with outside agencies and organizations, ensuring equitable and resourceful decision making.</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t>Planning Section Chief: </a:t>
            </a:r>
            <a:r>
              <a:rPr lang="en-US" sz="1800" dirty="0"/>
              <a:t>Identify and implement priorities and objectives and conduct resource needs assessment</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Critical for PIO/SOFR/LOFR to remain focused on the overall requirements of the incident.  It is not possible for a single person to do this in a complex incident.  The use of APIO/ASOFR/Liaison Network will ensure successful coverage of all assigned tasks leaving the command staff available to the proximity of the IC.</a:t>
            </a:r>
          </a:p>
          <a:p>
            <a:pPr marL="457200" indent="-457200">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3</a:t>
            </a:fld>
            <a:endParaRPr lang="en-US"/>
          </a:p>
        </p:txBody>
      </p:sp>
    </p:spTree>
    <p:extLst>
      <p:ext uri="{BB962C8B-B14F-4D97-AF65-F5344CB8AC3E}">
        <p14:creationId xmlns:p14="http://schemas.microsoft.com/office/powerpoint/2010/main" val="1059093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The Site Safety Plan provides the Safety Officer and ICS personnel a plan for safeguarding personnel during the post-emergency phase of an incident. The post-emergency phase is when the situation is stabilized and cleanup operations have begun. ICS-208-CG SSP-B is intended to meet the requirements of the Hazardous Waste Operations and Emergency Response (HAZWOPER) regulation, Title 29 Code of Federal Regulations Part 1910.120. </a:t>
            </a:r>
          </a:p>
        </p:txBody>
      </p:sp>
      <p:sp>
        <p:nvSpPr>
          <p:cNvPr id="4" name="Slide Number Placeholder 3"/>
          <p:cNvSpPr>
            <a:spLocks noGrp="1"/>
          </p:cNvSpPr>
          <p:nvPr>
            <p:ph type="sldNum" sz="quarter" idx="5"/>
          </p:nvPr>
        </p:nvSpPr>
        <p:spPr/>
        <p:txBody>
          <a:bodyPr/>
          <a:lstStyle/>
          <a:p>
            <a:fld id="{BA37591A-20ED-485E-A8EA-E1FB14366C52}" type="slidenum">
              <a:rPr lang="en-US" smtClean="0"/>
              <a:t>30</a:t>
            </a:fld>
            <a:endParaRPr lang="en-US"/>
          </a:p>
        </p:txBody>
      </p:sp>
    </p:spTree>
    <p:extLst>
      <p:ext uri="{BB962C8B-B14F-4D97-AF65-F5344CB8AC3E}">
        <p14:creationId xmlns:p14="http://schemas.microsoft.com/office/powerpoint/2010/main" val="4154502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b="1" dirty="0"/>
              <a:t>Purpose: </a:t>
            </a:r>
            <a:r>
              <a:rPr lang="en-US" dirty="0"/>
              <a:t>The Site Map for the Site Safety Plan is required by Title 29 Code of Federal Regulations Part 1910.120. It provides in 1 place a visual description of the site which can help ICS personnel locate hazards, identify evacuation routes and places of refuge.</a:t>
            </a:r>
          </a:p>
        </p:txBody>
      </p:sp>
      <p:sp>
        <p:nvSpPr>
          <p:cNvPr id="4" name="Slide Number Placeholder 3"/>
          <p:cNvSpPr>
            <a:spLocks noGrp="1"/>
          </p:cNvSpPr>
          <p:nvPr>
            <p:ph type="sldNum" sz="quarter" idx="5"/>
          </p:nvPr>
        </p:nvSpPr>
        <p:spPr/>
        <p:txBody>
          <a:bodyPr/>
          <a:lstStyle/>
          <a:p>
            <a:fld id="{BA37591A-20ED-485E-A8EA-E1FB14366C52}" type="slidenum">
              <a:rPr lang="en-US" smtClean="0"/>
              <a:t>31</a:t>
            </a:fld>
            <a:endParaRPr lang="en-US"/>
          </a:p>
        </p:txBody>
      </p:sp>
    </p:spTree>
    <p:extLst>
      <p:ext uri="{BB962C8B-B14F-4D97-AF65-F5344CB8AC3E}">
        <p14:creationId xmlns:p14="http://schemas.microsoft.com/office/powerpoint/2010/main" val="4243029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b="1" dirty="0"/>
              <a:t>Purpose: </a:t>
            </a:r>
            <a:r>
              <a:rPr lang="en-US" dirty="0"/>
              <a:t>The Emergency Response Plan provides information on measures to be taken in the event of an emergency. It is used in conjunction with the Site Safety Plan (Form ICS-208-CG SSP-B). It is also required by Title 29 Code of Federal Regulations Part 1910.120.</a:t>
            </a:r>
          </a:p>
        </p:txBody>
      </p:sp>
      <p:sp>
        <p:nvSpPr>
          <p:cNvPr id="4" name="Slide Number Placeholder 3"/>
          <p:cNvSpPr>
            <a:spLocks noGrp="1"/>
          </p:cNvSpPr>
          <p:nvPr>
            <p:ph type="sldNum" sz="quarter" idx="5"/>
          </p:nvPr>
        </p:nvSpPr>
        <p:spPr/>
        <p:txBody>
          <a:bodyPr/>
          <a:lstStyle/>
          <a:p>
            <a:fld id="{BA37591A-20ED-485E-A8EA-E1FB14366C52}" type="slidenum">
              <a:rPr lang="en-US" smtClean="0"/>
              <a:t>32</a:t>
            </a:fld>
            <a:endParaRPr lang="en-US"/>
          </a:p>
        </p:txBody>
      </p:sp>
    </p:spTree>
    <p:extLst>
      <p:ext uri="{BB962C8B-B14F-4D97-AF65-F5344CB8AC3E}">
        <p14:creationId xmlns:p14="http://schemas.microsoft.com/office/powerpoint/2010/main" val="4230426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b="1" dirty="0"/>
              <a:t>Purpose: </a:t>
            </a:r>
            <a:r>
              <a:rPr lang="en-US" dirty="0"/>
              <a:t>The Exposure Monitoring Plan provides plan of monitoring conducted during an incident. The plan is a supplement to the Site Safety Plan (ICS-208-CG SSP-B). It is only required when performing monitoring operations. </a:t>
            </a:r>
          </a:p>
        </p:txBody>
      </p:sp>
      <p:sp>
        <p:nvSpPr>
          <p:cNvPr id="4" name="Slide Number Placeholder 3"/>
          <p:cNvSpPr>
            <a:spLocks noGrp="1"/>
          </p:cNvSpPr>
          <p:nvPr>
            <p:ph type="sldNum" sz="quarter" idx="5"/>
          </p:nvPr>
        </p:nvSpPr>
        <p:spPr/>
        <p:txBody>
          <a:bodyPr/>
          <a:lstStyle/>
          <a:p>
            <a:fld id="{BA37591A-20ED-485E-A8EA-E1FB14366C52}" type="slidenum">
              <a:rPr lang="en-US" smtClean="0"/>
              <a:t>33</a:t>
            </a:fld>
            <a:endParaRPr lang="en-US"/>
          </a:p>
        </p:txBody>
      </p:sp>
    </p:spTree>
    <p:extLst>
      <p:ext uri="{BB962C8B-B14F-4D97-AF65-F5344CB8AC3E}">
        <p14:creationId xmlns:p14="http://schemas.microsoft.com/office/powerpoint/2010/main" val="2035326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b="1" dirty="0"/>
              <a:t>Purpose: </a:t>
            </a:r>
            <a:r>
              <a:rPr lang="en-US" dirty="0"/>
              <a:t>The Personal Protective Equipment form is a list of personal protective equipment to be used in operations. The listing of personal protective equipment is required by Title 29 Code of Federal Regulations Part 1910.120. </a:t>
            </a:r>
          </a:p>
        </p:txBody>
      </p:sp>
      <p:sp>
        <p:nvSpPr>
          <p:cNvPr id="4" name="Slide Number Placeholder 3"/>
          <p:cNvSpPr>
            <a:spLocks noGrp="1"/>
          </p:cNvSpPr>
          <p:nvPr>
            <p:ph type="sldNum" sz="quarter" idx="5"/>
          </p:nvPr>
        </p:nvSpPr>
        <p:spPr/>
        <p:txBody>
          <a:bodyPr/>
          <a:lstStyle/>
          <a:p>
            <a:fld id="{BA37591A-20ED-485E-A8EA-E1FB14366C52}" type="slidenum">
              <a:rPr lang="en-US" smtClean="0"/>
              <a:t>34</a:t>
            </a:fld>
            <a:endParaRPr lang="en-US"/>
          </a:p>
        </p:txBody>
      </p:sp>
    </p:spTree>
    <p:extLst>
      <p:ext uri="{BB962C8B-B14F-4D97-AF65-F5344CB8AC3E}">
        <p14:creationId xmlns:p14="http://schemas.microsoft.com/office/powerpoint/2010/main" val="1679818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The Overall Safety Message should be on a one-page sheet, is usually colored in a bright red or yellow (to draw attention to it) and should emphasize the top safety priorities and safeguards for the incident.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It is optional, used primarily to provide additional emphasis on a serious safety issue.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The message should be short and in bullet form for easy reading.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This message contains the most important safety information to communicate to Operations and its subordinate units.</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FEMA ICS 208 is a SAFETY MESSAGE</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CG ICS 208 is SITE SAFETY PLAN</a:t>
            </a:r>
          </a:p>
        </p:txBody>
      </p:sp>
      <p:sp>
        <p:nvSpPr>
          <p:cNvPr id="4" name="Slide Number Placeholder 3"/>
          <p:cNvSpPr>
            <a:spLocks noGrp="1"/>
          </p:cNvSpPr>
          <p:nvPr>
            <p:ph type="sldNum" sz="quarter" idx="5"/>
          </p:nvPr>
        </p:nvSpPr>
        <p:spPr/>
        <p:txBody>
          <a:bodyPr/>
          <a:lstStyle/>
          <a:p>
            <a:fld id="{BA37591A-20ED-485E-A8EA-E1FB14366C52}" type="slidenum">
              <a:rPr lang="en-US" smtClean="0"/>
              <a:t>35</a:t>
            </a:fld>
            <a:endParaRPr lang="en-US"/>
          </a:p>
        </p:txBody>
      </p:sp>
    </p:spTree>
    <p:extLst>
      <p:ext uri="{BB962C8B-B14F-4D97-AF65-F5344CB8AC3E}">
        <p14:creationId xmlns:p14="http://schemas.microsoft.com/office/powerpoint/2010/main" val="1222922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ICS 206 is prepared by the Medical Unit Leader.  If none assigned, it is up to Logistics Section Chief and the Safety Officer to negotiate completion and ownership of the form.  If no SOFR assigned – IC and LSC will decide. </a:t>
            </a:r>
            <a:r>
              <a:rPr lang="en-US" sz="1800" dirty="0"/>
              <a:t>Some versions of the form the Safety Officer signs the form.</a:t>
            </a:r>
          </a:p>
          <a:p>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ICS-206: Medical Plan – provides information on incident medical aid stations, medical transportation, hospital, and medical emergency procedures for response resources</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algn="l"/>
            <a:r>
              <a:rPr lang="en-US" sz="1800" b="1" i="0" dirty="0">
                <a:effectLst/>
                <a:latin typeface="arial" panose="020B0604020202020204" pitchFamily="34" charset="0"/>
              </a:rPr>
              <a:t>Purpose:</a:t>
            </a:r>
            <a:r>
              <a:rPr lang="en-US" sz="1800" dirty="0">
                <a:effectLst/>
                <a:latin typeface="arial" panose="020B0604020202020204" pitchFamily="34" charset="0"/>
              </a:rPr>
              <a:t> The Medical Plan (ICS-206) provides information on incident medical aid stations, transportation services, hospitals, and medical emergency procedures primarily for incident response resources.</a:t>
            </a:r>
          </a:p>
          <a:p>
            <a:pPr algn="l"/>
            <a:endParaRPr lang="en-US" sz="1800" dirty="0">
              <a:effectLst/>
              <a:latin typeface="arial" panose="020B0604020202020204" pitchFamily="34" charset="0"/>
            </a:endParaRPr>
          </a:p>
          <a:p>
            <a:pPr algn="l"/>
            <a:r>
              <a:rPr lang="en-US" sz="1800" b="1" i="0" dirty="0">
                <a:effectLst/>
                <a:latin typeface="arial" panose="020B0604020202020204" pitchFamily="34" charset="0"/>
              </a:rPr>
              <a:t>Preparation:</a:t>
            </a:r>
            <a:r>
              <a:rPr lang="en-US" sz="1800" dirty="0">
                <a:effectLst/>
                <a:latin typeface="arial" panose="020B0604020202020204" pitchFamily="34" charset="0"/>
              </a:rPr>
              <a:t> The ICS-206 is prepared by the Logistics Section and reviewed by the Safety Officer to ensure ICS coordination. If aviation assets are used for rescue, coordination with the Air Operations branch is required.</a:t>
            </a:r>
          </a:p>
          <a:p>
            <a:pPr algn="l"/>
            <a:endParaRPr lang="en-US" sz="1800" dirty="0">
              <a:effectLst/>
              <a:latin typeface="arial" panose="020B0604020202020204" pitchFamily="34" charset="0"/>
            </a:endParaRPr>
          </a:p>
          <a:p>
            <a:pPr algn="l"/>
            <a:r>
              <a:rPr lang="en-US" sz="1800" b="1" i="0" dirty="0">
                <a:effectLst/>
                <a:latin typeface="arial" panose="020B0604020202020204" pitchFamily="34" charset="0"/>
              </a:rPr>
              <a:t>Distribution:</a:t>
            </a:r>
            <a:r>
              <a:rPr lang="en-US" sz="1800" dirty="0">
                <a:effectLst/>
                <a:latin typeface="arial" panose="020B0604020202020204" pitchFamily="34" charset="0"/>
              </a:rPr>
              <a:t> The ICS-206 is part of the IAP. All completed forms must be given to the Documentation Unit in the Planning Section.</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endParaRPr lang="en-US" dirty="0"/>
          </a:p>
          <a:p>
            <a:r>
              <a:rPr lang="en-US" dirty="0"/>
              <a:t>The Safety Officer should evaluate the Medical Plan. </a:t>
            </a:r>
          </a:p>
          <a:p>
            <a:pPr marL="285750" indent="-285750">
              <a:buFont typeface="Arial" panose="020B0604020202020204" pitchFamily="34" charset="0"/>
              <a:buChar char="•"/>
            </a:pPr>
            <a:r>
              <a:rPr lang="en-US" dirty="0"/>
              <a:t>Is the information detailed enough to facilitate getting medical care to responders when required? </a:t>
            </a:r>
          </a:p>
          <a:p>
            <a:pPr marL="285750" indent="-285750">
              <a:buFont typeface="Arial" panose="020B0604020202020204" pitchFamily="34" charset="0"/>
              <a:buChar char="•"/>
            </a:pPr>
            <a:r>
              <a:rPr lang="en-US" dirty="0"/>
              <a:t>Are the identified medical facilities capable of providing needed care in a timely manner? </a:t>
            </a:r>
          </a:p>
          <a:p>
            <a:pPr marL="285750" indent="-285750">
              <a:buFont typeface="Arial" panose="020B0604020202020204" pitchFamily="34" charset="0"/>
              <a:buChar char="•"/>
            </a:pPr>
            <a:r>
              <a:rPr lang="en-US" dirty="0"/>
              <a:t>Is there a clear line of communication identified in the Medical Plan? </a:t>
            </a:r>
          </a:p>
          <a:p>
            <a:pPr marL="285750" indent="-285750">
              <a:buFont typeface="Arial" panose="020B0604020202020204" pitchFamily="34" charset="0"/>
              <a:buChar char="•"/>
            </a:pPr>
            <a:r>
              <a:rPr lang="en-US" dirty="0"/>
              <a:t>Is the location and capability of each medical facility clearly described within the plan? </a:t>
            </a:r>
          </a:p>
          <a:p>
            <a:pPr marL="285750" indent="-285750">
              <a:buFont typeface="Arial" panose="020B0604020202020204" pitchFamily="34" charset="0"/>
              <a:buChar char="•"/>
            </a:pPr>
            <a:r>
              <a:rPr lang="en-US" dirty="0"/>
              <a:t>Are the medical emergency reporting procedures clear? </a:t>
            </a:r>
          </a:p>
          <a:p>
            <a:pPr marL="285750" indent="-285750">
              <a:buFont typeface="Arial" panose="020B0604020202020204" pitchFamily="34" charset="0"/>
              <a:buChar char="•"/>
            </a:pPr>
            <a:r>
              <a:rPr lang="en-US" dirty="0"/>
              <a:t>Is there clear information if a Medevac is required? (How are we going to get someone out, triage, treat and transport them) </a:t>
            </a:r>
          </a:p>
          <a:p>
            <a:pPr marL="285750" indent="-285750">
              <a:buFont typeface="Arial" panose="020B0604020202020204" pitchFamily="34" charset="0"/>
              <a:buChar char="•"/>
            </a:pPr>
            <a:r>
              <a:rPr lang="en-US" dirty="0"/>
              <a:t>Where are the aid stations? </a:t>
            </a:r>
          </a:p>
          <a:p>
            <a:pPr marL="285750" indent="-285750">
              <a:buFont typeface="Arial" panose="020B0604020202020204" pitchFamily="34" charset="0"/>
              <a:buChar char="•"/>
            </a:pPr>
            <a:r>
              <a:rPr lang="en-US" dirty="0"/>
              <a:t>Where are the ambulances and are they in the right locations? </a:t>
            </a:r>
          </a:p>
          <a:p>
            <a:pPr marL="285750" indent="-285750">
              <a:buFont typeface="Arial" panose="020B0604020202020204" pitchFamily="34" charset="0"/>
              <a:buChar char="•"/>
            </a:pPr>
            <a:r>
              <a:rPr lang="en-US" dirty="0"/>
              <a:t>Are </a:t>
            </a:r>
            <a:r>
              <a:rPr lang="en-US" dirty="0" err="1"/>
              <a:t>Helispots</a:t>
            </a:r>
            <a:r>
              <a:rPr lang="en-US" dirty="0"/>
              <a:t> identified? </a:t>
            </a:r>
          </a:p>
          <a:p>
            <a:pPr marL="285750" indent="-285750">
              <a:buFont typeface="Arial" panose="020B0604020202020204" pitchFamily="34" charset="0"/>
              <a:buChar char="•"/>
            </a:pPr>
            <a:r>
              <a:rPr lang="en-US" dirty="0"/>
              <a:t>Can hospital/transport handle contaminated patients (do the patients need decontamination prior to transport)?</a:t>
            </a:r>
          </a:p>
        </p:txBody>
      </p:sp>
      <p:sp>
        <p:nvSpPr>
          <p:cNvPr id="4" name="Slide Number Placeholder 3"/>
          <p:cNvSpPr>
            <a:spLocks noGrp="1"/>
          </p:cNvSpPr>
          <p:nvPr>
            <p:ph type="sldNum" sz="quarter" idx="5"/>
          </p:nvPr>
        </p:nvSpPr>
        <p:spPr/>
        <p:txBody>
          <a:bodyPr/>
          <a:lstStyle/>
          <a:p>
            <a:fld id="{BA37591A-20ED-485E-A8EA-E1FB14366C52}" type="slidenum">
              <a:rPr lang="en-US" smtClean="0"/>
              <a:t>36</a:t>
            </a:fld>
            <a:endParaRPr lang="en-US"/>
          </a:p>
        </p:txBody>
      </p:sp>
    </p:spTree>
    <p:extLst>
      <p:ext uri="{BB962C8B-B14F-4D97-AF65-F5344CB8AC3E}">
        <p14:creationId xmlns:p14="http://schemas.microsoft.com/office/powerpoint/2010/main" val="2529581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arial" panose="020B0604020202020204" pitchFamily="34" charset="0"/>
              </a:rPr>
              <a:t>ICS-215A Incident Action Plan Safety Analysis form is used to:</a:t>
            </a:r>
          </a:p>
          <a:p>
            <a:pPr algn="l">
              <a:buFont typeface="Arial" panose="020B0604020202020204" pitchFamily="34" charset="0"/>
              <a:buChar char="•"/>
            </a:pPr>
            <a:r>
              <a:rPr lang="en-US" b="0" i="0" dirty="0">
                <a:solidFill>
                  <a:srgbClr val="000000"/>
                </a:solidFill>
                <a:effectLst/>
                <a:latin typeface="arial" panose="020B0604020202020204" pitchFamily="34" charset="0"/>
              </a:rPr>
              <a:t>Produce an operational risk assessment in order to prioritize hazards, safety, and health issues, and develop appropriate control</a:t>
            </a:r>
          </a:p>
          <a:p>
            <a:pPr algn="l">
              <a:buFont typeface="Arial" panose="020B0604020202020204" pitchFamily="34" charset="0"/>
              <a:buChar char="•"/>
            </a:pPr>
            <a:r>
              <a:rPr lang="en-US" b="0" i="0" dirty="0">
                <a:solidFill>
                  <a:srgbClr val="000000"/>
                </a:solidFill>
                <a:effectLst/>
                <a:latin typeface="arial" panose="020B0604020202020204" pitchFamily="34" charset="0"/>
              </a:rPr>
              <a:t>Enable Command and General staff to form a complete picture in anticipation of planned operational activities</a:t>
            </a:r>
          </a:p>
          <a:p>
            <a:pPr algn="l">
              <a:buFont typeface="Arial" panose="020B0604020202020204" pitchFamily="34" charset="0"/>
              <a:buChar char="•"/>
            </a:pPr>
            <a:endParaRPr lang="en-US" b="0" i="0" dirty="0">
              <a:solidFill>
                <a:srgbClr val="000000"/>
              </a:solidFill>
              <a:effectLst/>
              <a:latin typeface="arial" panose="020B0604020202020204" pitchFamily="34" charset="0"/>
            </a:endParaRPr>
          </a:p>
          <a:p>
            <a:pPr algn="l"/>
            <a:r>
              <a:rPr lang="en-US" sz="1800" b="1" i="0" dirty="0">
                <a:effectLst/>
                <a:latin typeface="arial" panose="020B0604020202020204" pitchFamily="34" charset="0"/>
              </a:rPr>
              <a:t>Purpose:</a:t>
            </a:r>
            <a:r>
              <a:rPr lang="en-US" sz="1800" dirty="0">
                <a:effectLst/>
                <a:latin typeface="arial" panose="020B0604020202020204" pitchFamily="34" charset="0"/>
              </a:rPr>
              <a:t> The purpose of the Incident Action Plan Safety Analysis (ICS‑215A) is to aid the Safety Officer in completing an operational risk assessment to prioritize hazard, safety, and health issues, and to develop appropriate mitigations. This worksheet is best used in the planning phase to identify safety concerns for all operational assignments.</a:t>
            </a:r>
          </a:p>
          <a:p>
            <a:pPr algn="l"/>
            <a:endParaRPr lang="en-US" sz="1800" dirty="0">
              <a:effectLst/>
              <a:latin typeface="arial" panose="020B0604020202020204" pitchFamily="34" charset="0"/>
            </a:endParaRPr>
          </a:p>
          <a:p>
            <a:pPr algn="l"/>
            <a:r>
              <a:rPr lang="en-US" sz="1800" b="1" i="0" dirty="0">
                <a:effectLst/>
                <a:latin typeface="arial" panose="020B0604020202020204" pitchFamily="34" charset="0"/>
              </a:rPr>
              <a:t>Preparation:</a:t>
            </a:r>
            <a:r>
              <a:rPr lang="en-US" sz="1800" dirty="0">
                <a:effectLst/>
                <a:latin typeface="arial" panose="020B0604020202020204" pitchFamily="34" charset="0"/>
              </a:rPr>
              <a:t> The ICS-215A is typically prepared by the Safety Officer during the incident action planning cycle. When the Operations Section Chief is preparing for the Tactics Meeting, the Safety Officer collaborates with the Operations Section Chief to complete the form. This form is closely linked to the Operational Planning Worksheet (ICS-215).</a:t>
            </a:r>
          </a:p>
          <a:p>
            <a:pPr algn="l"/>
            <a:endParaRPr lang="en-US" sz="1800" dirty="0">
              <a:effectLst/>
              <a:latin typeface="arial" panose="020B0604020202020204" pitchFamily="34" charset="0"/>
            </a:endParaRPr>
          </a:p>
          <a:p>
            <a:pPr algn="l"/>
            <a:r>
              <a:rPr lang="en-US" sz="1800" b="1" i="0" dirty="0">
                <a:effectLst/>
                <a:latin typeface="arial" panose="020B0604020202020204" pitchFamily="34" charset="0"/>
              </a:rPr>
              <a:t>Distribution:</a:t>
            </a:r>
            <a:r>
              <a:rPr lang="en-US" sz="1800" dirty="0">
                <a:effectLst/>
                <a:latin typeface="arial" panose="020B0604020202020204" pitchFamily="34" charset="0"/>
              </a:rPr>
              <a:t> When the safety analysis is completed, the form is distributed to the Resources Unit to help prepare ICS-204 forms for each Branch, Division, and Group. All completed forms must be given to the Documentation Unit in the Planning Section.</a:t>
            </a:r>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37</a:t>
            </a:fld>
            <a:endParaRPr lang="en-US"/>
          </a:p>
        </p:txBody>
      </p:sp>
    </p:spTree>
    <p:extLst>
      <p:ext uri="{BB962C8B-B14F-4D97-AF65-F5344CB8AC3E}">
        <p14:creationId xmlns:p14="http://schemas.microsoft.com/office/powerpoint/2010/main" val="2137839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7591A-20ED-485E-A8EA-E1FB14366C52}" type="slidenum">
              <a:rPr lang="en-US" smtClean="0"/>
              <a:t>38</a:t>
            </a:fld>
            <a:endParaRPr lang="en-US"/>
          </a:p>
        </p:txBody>
      </p:sp>
    </p:spTree>
    <p:extLst>
      <p:ext uri="{BB962C8B-B14F-4D97-AF65-F5344CB8AC3E}">
        <p14:creationId xmlns:p14="http://schemas.microsoft.com/office/powerpoint/2010/main" val="3560980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7591A-20ED-485E-A8EA-E1FB14366C52}" type="slidenum">
              <a:rPr lang="en-US" smtClean="0"/>
              <a:t>39</a:t>
            </a:fld>
            <a:endParaRPr lang="en-US"/>
          </a:p>
        </p:txBody>
      </p:sp>
    </p:spTree>
    <p:extLst>
      <p:ext uri="{BB962C8B-B14F-4D97-AF65-F5344CB8AC3E}">
        <p14:creationId xmlns:p14="http://schemas.microsoft.com/office/powerpoint/2010/main" val="308112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imperative that incident commanders and all assigned personnel have the knowledge of the system and proficiency with their roles as assigned by position.  This enables members to perform as a team and trust in the process.  </a:t>
            </a:r>
          </a:p>
          <a:p>
            <a:endParaRPr lang="en-US" dirty="0"/>
          </a:p>
          <a:p>
            <a:r>
              <a:rPr lang="en-US" sz="1800" dirty="0"/>
              <a:t>The organizational structure is meant to adapt to the needs of the incident. </a:t>
            </a:r>
          </a:p>
          <a:p>
            <a:endParaRPr lang="en-US" sz="1800" dirty="0"/>
          </a:p>
          <a:p>
            <a:r>
              <a:rPr lang="en-US" sz="1800" dirty="0"/>
              <a:t>The process, however, is what makes the system effective between agencies because of its “common language” and formalized process, especially the planning process, which is proven to be highly effective in an interagency effort. </a:t>
            </a:r>
          </a:p>
          <a:p>
            <a:endParaRPr lang="en-US" dirty="0"/>
          </a:p>
          <a:p>
            <a:r>
              <a:rPr lang="en-US" dirty="0"/>
              <a:t>The ICS process does not eliminate the requirement to make difficult decisions but provides a structure and process to make well informed decisions. About 80% of a response structure, including overarching decisions and objectives is common between response types. The remaining 20% of each IAP will be incident specific requiring more focused IC/UC collaboration.</a:t>
            </a:r>
          </a:p>
        </p:txBody>
      </p:sp>
      <p:sp>
        <p:nvSpPr>
          <p:cNvPr id="4" name="Slide Number Placeholder 3"/>
          <p:cNvSpPr>
            <a:spLocks noGrp="1"/>
          </p:cNvSpPr>
          <p:nvPr>
            <p:ph type="sldNum" sz="quarter" idx="5"/>
          </p:nvPr>
        </p:nvSpPr>
        <p:spPr/>
        <p:txBody>
          <a:bodyPr/>
          <a:lstStyle/>
          <a:p>
            <a:fld id="{BA37591A-20ED-485E-A8EA-E1FB14366C52}" type="slidenum">
              <a:rPr lang="en-US" smtClean="0"/>
              <a:t>4</a:t>
            </a:fld>
            <a:endParaRPr lang="en-US"/>
          </a:p>
        </p:txBody>
      </p:sp>
    </p:spTree>
    <p:extLst>
      <p:ext uri="{BB962C8B-B14F-4D97-AF65-F5344CB8AC3E}">
        <p14:creationId xmlns:p14="http://schemas.microsoft.com/office/powerpoint/2010/main" val="291939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ICS forms are valuable tools to assist in developing a simple plan that can be communicated through briefings.</a:t>
            </a:r>
          </a:p>
          <a:p>
            <a:r>
              <a:rPr lang="en-US" dirty="0"/>
              <a:t>Using ICS forms to gather information provides a template for strategic, operational, and tactical planning</a:t>
            </a:r>
          </a:p>
          <a:p>
            <a:endParaRPr lang="en-US" dirty="0"/>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5</a:t>
            </a:fld>
            <a:endParaRPr lang="en-US"/>
          </a:p>
        </p:txBody>
      </p:sp>
    </p:spTree>
    <p:extLst>
      <p:ext uri="{BB962C8B-B14F-4D97-AF65-F5344CB8AC3E}">
        <p14:creationId xmlns:p14="http://schemas.microsoft.com/office/powerpoint/2010/main" val="3387827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6</a:t>
            </a:fld>
            <a:endParaRPr lang="en-US"/>
          </a:p>
        </p:txBody>
      </p:sp>
    </p:spTree>
    <p:extLst>
      <p:ext uri="{BB962C8B-B14F-4D97-AF65-F5344CB8AC3E}">
        <p14:creationId xmlns:p14="http://schemas.microsoft.com/office/powerpoint/2010/main" val="233634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7</a:t>
            </a:fld>
            <a:endParaRPr lang="en-US"/>
          </a:p>
        </p:txBody>
      </p:sp>
    </p:spTree>
    <p:extLst>
      <p:ext uri="{BB962C8B-B14F-4D97-AF65-F5344CB8AC3E}">
        <p14:creationId xmlns:p14="http://schemas.microsoft.com/office/powerpoint/2010/main" val="388135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*This is the equivalent of an IAP for the first operational cycle, or until an IAP is prepared and published.</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rPr>
              <a:t>Who</a:t>
            </a:r>
            <a:r>
              <a:rPr lang="en-US" sz="1800" dirty="0">
                <a:effectLst/>
                <a:latin typeface="arial" panose="020B0604020202020204" pitchFamily="34" charset="0"/>
              </a:rPr>
              <a:t> are key players, stakeholders? Responsible or interested parties? What is the incident? Where did it take place?</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rPr>
              <a:t>What</a:t>
            </a:r>
            <a:r>
              <a:rPr lang="en-US" sz="1800" dirty="0">
                <a:effectLst/>
                <a:latin typeface="arial" panose="020B0604020202020204" pitchFamily="34" charset="0"/>
              </a:rPr>
              <a:t> type of incident?  Any governing laws or plans? Does CG have authority or obligation to lead response?</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rPr>
              <a:t>When </a:t>
            </a:r>
            <a:r>
              <a:rPr lang="en-US" sz="1800" dirty="0">
                <a:effectLst/>
                <a:latin typeface="arial" panose="020B0604020202020204" pitchFamily="34" charset="0"/>
              </a:rPr>
              <a:t>did the incident take place? How quickly is it changing or evolving?</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rPr>
              <a:t>Where </a:t>
            </a:r>
            <a:r>
              <a:rPr lang="en-US" sz="1800" b="0" dirty="0">
                <a:effectLst/>
                <a:latin typeface="arial" panose="020B0604020202020204" pitchFamily="34" charset="0"/>
              </a:rPr>
              <a:t>did it take place?  </a:t>
            </a:r>
            <a:r>
              <a:rPr lang="en-US" sz="1800" dirty="0">
                <a:effectLst/>
                <a:latin typeface="arial" panose="020B0604020202020204" pitchFamily="34" charset="0"/>
              </a:rPr>
              <a:t>What is the nature of the area? Sensitive or environmental, political, hazardous operating environment considerations?</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rPr>
              <a:t>Incident Organization </a:t>
            </a:r>
            <a:r>
              <a:rPr lang="en-US" sz="1800" dirty="0">
                <a:effectLst/>
                <a:latin typeface="arial" panose="020B0604020202020204" pitchFamily="34" charset="0"/>
              </a:rPr>
              <a:t>– what resources are already on-site? Incoming? Needed? What is the battle rhythm? When is next scheduled meeting? Who is in chain of command?</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r>
              <a:rPr lang="en-US" sz="2000" b="1" dirty="0"/>
              <a:t>Purpose. </a:t>
            </a:r>
            <a:r>
              <a:rPr lang="en-US" dirty="0"/>
              <a:t>The Incident Briefing form provides the Unified Command (and the Command and General Staffs assuming command of the incident) with basic information regarding the response situation and the resources allocated to the incident </a:t>
            </a:r>
          </a:p>
          <a:p>
            <a:endParaRPr lang="en-US" dirty="0"/>
          </a:p>
          <a:p>
            <a:r>
              <a:rPr lang="en-US" sz="2000" b="1" dirty="0"/>
              <a:t>Preparation. </a:t>
            </a:r>
            <a:r>
              <a:rPr lang="en-US" dirty="0"/>
              <a:t>This briefing form is prepared under the direction of the initial Incident Commander for presentation to the Unified Command. This form can be used for managing the response during the initial period until the beginning of the first operational period for which an Incident Action Plan (IAP) is prepared. </a:t>
            </a:r>
          </a:p>
          <a:p>
            <a:endParaRPr lang="en-US" dirty="0"/>
          </a:p>
          <a:p>
            <a:r>
              <a:rPr lang="en-US" sz="2000" b="1" dirty="0"/>
              <a:t>Distribution</a:t>
            </a:r>
            <a:r>
              <a:rPr lang="en-US" sz="2000" dirty="0"/>
              <a:t>. </a:t>
            </a:r>
            <a:r>
              <a:rPr lang="en-US" dirty="0"/>
              <a:t>After the initial briefing of the Unified Command and General Staff members, the Incident Briefing form is duplicated and distributed to the entire IMT.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A37591A-20ED-485E-A8EA-E1FB14366C52}" type="slidenum">
              <a:rPr lang="en-US" smtClean="0"/>
              <a:t>8</a:t>
            </a:fld>
            <a:endParaRPr lang="en-US"/>
          </a:p>
        </p:txBody>
      </p:sp>
    </p:spTree>
    <p:extLst>
      <p:ext uri="{BB962C8B-B14F-4D97-AF65-F5344CB8AC3E}">
        <p14:creationId xmlns:p14="http://schemas.microsoft.com/office/powerpoint/2010/main" val="247719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Expectations of the IC: IC’s come with many different levels of expertise and experience. In a multi-hazard, multi-jurisdictional incident it is possible and even probable that the IC(s) does not have expertise in providing proactive outreach services to assisting and cooperating agencies and other stakeholders. </a:t>
            </a:r>
          </a:p>
          <a:p>
            <a:endParaRPr lang="en-US" dirty="0"/>
          </a:p>
          <a:p>
            <a:pPr marL="457200" indent="-457200" algn="l">
              <a:buFont typeface="Arial" panose="020B0604020202020204" pitchFamily="34" charset="0"/>
              <a:buChar char="•"/>
            </a:pPr>
            <a:r>
              <a:rPr lang="en-US" sz="1800" dirty="0"/>
              <a:t>IC/UC Safety Priorities for current and next Operational Period </a:t>
            </a:r>
          </a:p>
          <a:p>
            <a:pPr marL="457200" indent="-457200" algn="l">
              <a:buFont typeface="Arial" panose="020B0604020202020204" pitchFamily="34" charset="0"/>
              <a:buChar char="•"/>
            </a:pPr>
            <a:r>
              <a:rPr lang="en-US" sz="1800" dirty="0"/>
              <a:t>Authority for SOFR and/or Asst SOFR’s to stop operations</a:t>
            </a:r>
          </a:p>
          <a:p>
            <a:pPr marL="457200" indent="-457200" algn="l">
              <a:buFont typeface="Arial" panose="020B0604020202020204" pitchFamily="34" charset="0"/>
              <a:buChar char="•"/>
            </a:pPr>
            <a:r>
              <a:rPr lang="en-US" sz="1800" dirty="0"/>
              <a:t>Incident Operating Procedures for the IMT in place </a:t>
            </a:r>
          </a:p>
          <a:p>
            <a:pPr marL="457200" indent="-457200" algn="l">
              <a:buFont typeface="Arial" panose="020B0604020202020204" pitchFamily="34" charset="0"/>
              <a:buChar char="•"/>
            </a:pPr>
            <a:r>
              <a:rPr lang="en-US" sz="1800" dirty="0"/>
              <a:t>Personal Protective Equipment (PPE) and other safety items needed for this response. </a:t>
            </a:r>
          </a:p>
          <a:p>
            <a:pPr marL="457200" indent="-457200" algn="l">
              <a:buFont typeface="Arial" panose="020B0604020202020204" pitchFamily="34" charset="0"/>
              <a:buChar char="•"/>
            </a:pPr>
            <a:r>
              <a:rPr lang="en-US" sz="1800" dirty="0"/>
              <a:t>Need for IC/UC approval on ICS 213RRs </a:t>
            </a:r>
          </a:p>
          <a:p>
            <a:pPr marL="457200" indent="-457200" algn="l">
              <a:buFont typeface="Arial" panose="020B0604020202020204" pitchFamily="34" charset="0"/>
              <a:buChar char="•"/>
            </a:pPr>
            <a:r>
              <a:rPr lang="en-US" sz="1800" dirty="0"/>
              <a:t>Limitations on safety personnel and equipment </a:t>
            </a:r>
          </a:p>
          <a:p>
            <a:pPr marL="457200" indent="-457200" algn="l">
              <a:buFont typeface="Arial" panose="020B0604020202020204" pitchFamily="34" charset="0"/>
              <a:buChar char="•"/>
            </a:pPr>
            <a:r>
              <a:rPr lang="en-US" sz="1800" dirty="0"/>
              <a:t>Rehab/</a:t>
            </a:r>
            <a:r>
              <a:rPr lang="en-US" sz="1800" dirty="0" err="1"/>
              <a:t>Decon</a:t>
            </a:r>
            <a:r>
              <a:rPr lang="en-US" sz="1800" dirty="0"/>
              <a:t> Areas Available </a:t>
            </a:r>
          </a:p>
          <a:p>
            <a:pPr marL="457200" indent="-457200" algn="l">
              <a:buFont typeface="Arial" panose="020B0604020202020204" pitchFamily="34" charset="0"/>
              <a:buChar char="•"/>
            </a:pPr>
            <a:r>
              <a:rPr lang="en-US" sz="1800" dirty="0"/>
              <a:t>Method to communicate with IC/UC </a:t>
            </a:r>
          </a:p>
          <a:p>
            <a:pPr marL="457200" indent="-457200" algn="l">
              <a:buFont typeface="Arial" panose="020B0604020202020204" pitchFamily="34" charset="0"/>
              <a:buChar char="•"/>
            </a:pPr>
            <a:r>
              <a:rPr lang="en-US" sz="1800" dirty="0"/>
              <a:t>Method to relay High Potential Hazards/Risks to IC/UC </a:t>
            </a:r>
          </a:p>
          <a:p>
            <a:pPr marL="457200" indent="-457200" algn="l">
              <a:buFont typeface="Arial" panose="020B0604020202020204" pitchFamily="34" charset="0"/>
              <a:buChar char="•"/>
            </a:pPr>
            <a:r>
              <a:rPr lang="en-US" sz="1800" dirty="0"/>
              <a:t>Demobilization Priorities and Critical Incident Stress Management (CISM) requirements </a:t>
            </a:r>
          </a:p>
          <a:p>
            <a:pPr marL="457200" indent="-457200" algn="l">
              <a:buFont typeface="Arial" panose="020B0604020202020204" pitchFamily="34" charset="0"/>
              <a:buChar char="•"/>
            </a:pPr>
            <a:r>
              <a:rPr lang="en-US" sz="1800" dirty="0"/>
              <a:t>Direction on Work vs. Rest hours (ratio) </a:t>
            </a:r>
          </a:p>
          <a:p>
            <a:pPr marL="457200" indent="-457200" algn="l">
              <a:buFont typeface="Arial" panose="020B0604020202020204" pitchFamily="34" charset="0"/>
              <a:buChar char="•"/>
            </a:pPr>
            <a:r>
              <a:rPr lang="en-US" sz="1800" dirty="0"/>
              <a:t>Ability to go on-scene </a:t>
            </a:r>
          </a:p>
          <a:p>
            <a:pPr marL="457200" indent="-457200" algn="l">
              <a:buFont typeface="Arial" panose="020B0604020202020204" pitchFamily="34" charset="0"/>
              <a:buChar char="•"/>
            </a:pPr>
            <a:r>
              <a:rPr lang="en-US" sz="1800" dirty="0"/>
              <a:t>Other agency/responder assistance with Safety</a:t>
            </a:r>
          </a:p>
          <a:p>
            <a:pPr marL="457200" marR="0" lvl="0" indent="-4572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Communications: Briefings, Critical Reporting Requirements, Formality of exchange</a:t>
            </a:r>
          </a:p>
          <a:p>
            <a:pPr marL="457200" indent="-457200" algn="l">
              <a:buFont typeface="Arial" panose="020B0604020202020204" pitchFamily="34" charset="0"/>
              <a:buChar cha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9</a:t>
            </a:fld>
            <a:endParaRPr lang="en-US"/>
          </a:p>
        </p:txBody>
      </p:sp>
    </p:spTree>
    <p:extLst>
      <p:ext uri="{BB962C8B-B14F-4D97-AF65-F5344CB8AC3E}">
        <p14:creationId xmlns:p14="http://schemas.microsoft.com/office/powerpoint/2010/main" val="240593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056A-8C5A-4BEF-835A-18458FFB11E7}"/>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959F70CE-411A-4474-A010-719518BB5C32}"/>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5" name="Footer Placeholder 4">
            <a:extLst>
              <a:ext uri="{FF2B5EF4-FFF2-40B4-BE49-F238E27FC236}">
                <a16:creationId xmlns:a16="http://schemas.microsoft.com/office/drawing/2014/main" id="{AF0A95FC-A1CF-4112-A067-95C49365936C}"/>
              </a:ext>
            </a:extLst>
          </p:cNvPr>
          <p:cNvSpPr>
            <a:spLocks noGrp="1"/>
          </p:cNvSpPr>
          <p:nvPr>
            <p:ph type="ftr" sz="quarter" idx="11"/>
          </p:nvPr>
        </p:nvSpPr>
        <p:spPr>
          <a:xfrm>
            <a:off x="1257299" y="9534526"/>
            <a:ext cx="7072314" cy="547688"/>
          </a:xfrm>
        </p:spPr>
        <p:txBody>
          <a:bodyPr/>
          <a:lstStyle/>
          <a:p>
            <a:r>
              <a:rPr lang="en-US"/>
              <a:t>www.co.washington.or.us | Department Name </a:t>
            </a:r>
          </a:p>
        </p:txBody>
      </p:sp>
      <p:sp>
        <p:nvSpPr>
          <p:cNvPr id="6" name="Slide Number Placeholder 5">
            <a:extLst>
              <a:ext uri="{FF2B5EF4-FFF2-40B4-BE49-F238E27FC236}">
                <a16:creationId xmlns:a16="http://schemas.microsoft.com/office/drawing/2014/main" id="{9AFB56A9-B2B5-4550-BE9C-E9BEDCD3B482}"/>
              </a:ext>
            </a:extLst>
          </p:cNvPr>
          <p:cNvSpPr>
            <a:spLocks noGrp="1"/>
          </p:cNvSpPr>
          <p:nvPr>
            <p:ph type="sldNum" sz="quarter" idx="12"/>
          </p:nvPr>
        </p:nvSpPr>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74922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87B0-CCB9-4999-B839-C1F371A073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1C052-35A7-492D-967A-4D4E62E11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805C88B-A72D-4750-8FBC-3DD77022E776}"/>
              </a:ext>
            </a:extLst>
          </p:cNvPr>
          <p:cNvSpPr>
            <a:spLocks noGrp="1"/>
          </p:cNvSpPr>
          <p:nvPr>
            <p:ph type="sldNum" sz="quarter" idx="12"/>
          </p:nvPr>
        </p:nvSpPr>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310471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497626-2754-47BC-81C3-71A9B33921C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82967-9C09-4E90-9D62-45027F87E15A}"/>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2547183-937B-4ECA-994A-5152B62C1D8D}"/>
              </a:ext>
            </a:extLst>
          </p:cNvPr>
          <p:cNvSpPr>
            <a:spLocks noGrp="1"/>
          </p:cNvSpPr>
          <p:nvPr>
            <p:ph type="sldNum" sz="quarter" idx="12"/>
          </p:nvPr>
        </p:nvSpPr>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338519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FB56A9-B2B5-4550-BE9C-E9BEDCD3B482}"/>
              </a:ext>
            </a:extLst>
          </p:cNvPr>
          <p:cNvSpPr>
            <a:spLocks noGrp="1"/>
          </p:cNvSpPr>
          <p:nvPr>
            <p:ph type="sldNum" sz="quarter" idx="12"/>
          </p:nvPr>
        </p:nvSpPr>
        <p:spPr>
          <a:xfrm>
            <a:off x="12915900" y="9534526"/>
            <a:ext cx="4114800" cy="547688"/>
          </a:xfrm>
          <a:prstGeom prst="rect">
            <a:avLst/>
          </a:prstGeom>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115506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220CBF-32B4-4B2C-BF5E-7799E27C6B96}"/>
              </a:ext>
            </a:extLst>
          </p:cNvPr>
          <p:cNvSpPr/>
          <p:nvPr userDrawn="1"/>
        </p:nvSpPr>
        <p:spPr>
          <a:xfrm>
            <a:off x="0" y="-2"/>
            <a:ext cx="1828800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8" name="Picture 7">
            <a:extLst>
              <a:ext uri="{FF2B5EF4-FFF2-40B4-BE49-F238E27FC236}">
                <a16:creationId xmlns:a16="http://schemas.microsoft.com/office/drawing/2014/main" id="{15D0C7B0-C4D0-4049-8EEE-B7F151B2A0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445714" cy="1647714"/>
          </a:xfrm>
          <a:prstGeom prst="rect">
            <a:avLst/>
          </a:prstGeom>
        </p:spPr>
      </p:pic>
      <p:sp>
        <p:nvSpPr>
          <p:cNvPr id="2" name="Title 1">
            <a:extLst>
              <a:ext uri="{FF2B5EF4-FFF2-40B4-BE49-F238E27FC236}">
                <a16:creationId xmlns:a16="http://schemas.microsoft.com/office/drawing/2014/main" id="{195F43AB-AAAB-495A-8406-9CA4BE22643C}"/>
              </a:ext>
            </a:extLst>
          </p:cNvPr>
          <p:cNvSpPr>
            <a:spLocks noGrp="1"/>
          </p:cNvSpPr>
          <p:nvPr>
            <p:ph type="title"/>
          </p:nvPr>
        </p:nvSpPr>
        <p:spPr>
          <a:xfrm>
            <a:off x="2765322" y="47850"/>
            <a:ext cx="15193068" cy="1615815"/>
          </a:xfrm>
        </p:spPr>
        <p:txBody>
          <a:bodyPr>
            <a:normAutofit/>
          </a:bodyPr>
          <a:lstStyle>
            <a:lvl1pPr>
              <a:tabLst>
                <a:tab pos="1547813" algn="l"/>
              </a:tabLst>
              <a:defRPr sz="69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0CAAAA1-9110-4F4A-BE0A-99C369C453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94456F-13E7-4507-BC47-53F845A6F4CF}"/>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
        <p:nvSpPr>
          <p:cNvPr id="6" name="Slide Number Placeholder 5">
            <a:extLst>
              <a:ext uri="{FF2B5EF4-FFF2-40B4-BE49-F238E27FC236}">
                <a16:creationId xmlns:a16="http://schemas.microsoft.com/office/drawing/2014/main" id="{D289D803-CCC2-4B3E-B7BE-EC0F9E43C672}"/>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7" name="Footer Placeholder 4">
            <a:extLst>
              <a:ext uri="{FF2B5EF4-FFF2-40B4-BE49-F238E27FC236}">
                <a16:creationId xmlns:a16="http://schemas.microsoft.com/office/drawing/2014/main" id="{C79108D0-7A8F-47A6-A3D4-4C4103745F7D}"/>
              </a:ext>
            </a:extLst>
          </p:cNvPr>
          <p:cNvSpPr txBox="1">
            <a:spLocks/>
          </p:cNvSpPr>
          <p:nvPr userDrawn="1"/>
        </p:nvSpPr>
        <p:spPr>
          <a:xfrm>
            <a:off x="6380018" y="9534526"/>
            <a:ext cx="6535883" cy="547688"/>
          </a:xfrm>
          <a:prstGeom prst="rect">
            <a:avLst/>
          </a:prstGeom>
        </p:spPr>
        <p:txBody>
          <a:bodyPr vert="horz" lIns="137160" tIns="68580" rIns="137160" bIns="685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a:solidFill>
                <a:srgbClr val="0073A3"/>
              </a:solidFill>
            </a:endParaRPr>
          </a:p>
        </p:txBody>
      </p:sp>
    </p:spTree>
    <p:extLst>
      <p:ext uri="{BB962C8B-B14F-4D97-AF65-F5344CB8AC3E}">
        <p14:creationId xmlns:p14="http://schemas.microsoft.com/office/powerpoint/2010/main" val="303861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56C3-1CB8-4A2A-9D0A-9E2D9A8A0CF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C4366C0E-3F3D-4297-85BD-D2694DF5999D}"/>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661FAF3-FC25-4385-AFFC-DACE566E4498}"/>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8" name="Footer Placeholder 4">
            <a:extLst>
              <a:ext uri="{FF2B5EF4-FFF2-40B4-BE49-F238E27FC236}">
                <a16:creationId xmlns:a16="http://schemas.microsoft.com/office/drawing/2014/main" id="{A00A1C8C-06D8-454E-9323-EC0E94301D06}"/>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344981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53B2-86BD-4903-ACEC-0B747BE18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5DAE70-969C-4310-8B88-BC50EA1CFA30}"/>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501F09-94BB-4A2E-BA17-D4FBA6DCD325}"/>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15EF54E-DA98-4326-AA40-662C9FD6A410}"/>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9" name="Footer Placeholder 4">
            <a:extLst>
              <a:ext uri="{FF2B5EF4-FFF2-40B4-BE49-F238E27FC236}">
                <a16:creationId xmlns:a16="http://schemas.microsoft.com/office/drawing/2014/main" id="{2EAB1EED-0175-40A9-90E4-CA808D638DCA}"/>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79521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E5F1-C152-459B-B903-BC7334AE4C69}"/>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7F38F0-6E36-4579-8C9E-27763AC445A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75E76-F6E8-4101-B6EF-BFA36BF1C7A2}"/>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6AEAE-8AEA-4802-BCF3-C85579E6FB6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22508-D4F1-42F4-96A5-697938C003E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33A0E3D-B7D2-4A4C-88AC-5124CF344309}"/>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11" name="Footer Placeholder 4">
            <a:extLst>
              <a:ext uri="{FF2B5EF4-FFF2-40B4-BE49-F238E27FC236}">
                <a16:creationId xmlns:a16="http://schemas.microsoft.com/office/drawing/2014/main" id="{450EB278-56E9-4927-B27F-260AEC8475F6}"/>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82079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75B2-FC00-456E-AD78-4CF672B4164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22EA248-76CE-4244-96B5-4F6891C8D23E}"/>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7" name="Footer Placeholder 4">
            <a:extLst>
              <a:ext uri="{FF2B5EF4-FFF2-40B4-BE49-F238E27FC236}">
                <a16:creationId xmlns:a16="http://schemas.microsoft.com/office/drawing/2014/main" id="{CA6F224C-2424-4763-87F4-36C8951EAF69}"/>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8277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036FBF-1210-4865-958F-FF3D849781D6}"/>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6" name="Footer Placeholder 4">
            <a:extLst>
              <a:ext uri="{FF2B5EF4-FFF2-40B4-BE49-F238E27FC236}">
                <a16:creationId xmlns:a16="http://schemas.microsoft.com/office/drawing/2014/main" id="{E1DBC155-B282-4AC7-84FC-2AEDF4BDB158}"/>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23316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74D1-051F-4D4D-BFCC-427B94A9BA1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6A501DA8-80F6-4B36-86D9-EBC7C19B76C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336C90-D6CD-4160-94C5-559A43A21EE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204DD89-05B1-4851-867C-09909B2846B3}"/>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9" name="Footer Placeholder 4">
            <a:extLst>
              <a:ext uri="{FF2B5EF4-FFF2-40B4-BE49-F238E27FC236}">
                <a16:creationId xmlns:a16="http://schemas.microsoft.com/office/drawing/2014/main" id="{BA26A399-1F3C-4421-9A4B-EA6822FFB30D}"/>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394361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9CC6-1BFB-44DC-9F2E-D431C8D6156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89322100-AAC0-4C0A-AFFD-E106357CAD8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ED0918F6-DAF6-4420-B2F9-6A8E5D3D0C7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054B51B-E7CB-47B4-B89B-0E91A6E97B4E}"/>
              </a:ext>
            </a:extLst>
          </p:cNvPr>
          <p:cNvSpPr>
            <a:spLocks noGrp="1"/>
          </p:cNvSpPr>
          <p:nvPr>
            <p:ph type="sldNum" sz="quarter" idx="12"/>
          </p:nvPr>
        </p:nvSpPr>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235672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1BDDF-8637-463F-B923-C7654BA35C8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DC7828-874E-43C5-B542-55B57FE4977E}"/>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F1D9A61-A22A-46FA-84D8-7EEB25314A81}"/>
              </a:ext>
            </a:extLst>
          </p:cNvPr>
          <p:cNvSpPr>
            <a:spLocks noGrp="1"/>
          </p:cNvSpPr>
          <p:nvPr>
            <p:ph type="ftr" sz="quarter" idx="3"/>
          </p:nvPr>
        </p:nvSpPr>
        <p:spPr>
          <a:xfrm>
            <a:off x="1257300" y="9534526"/>
            <a:ext cx="3709554" cy="547688"/>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a:t>www.co.washington.or.us </a:t>
            </a:r>
          </a:p>
        </p:txBody>
      </p:sp>
      <p:sp>
        <p:nvSpPr>
          <p:cNvPr id="6" name="Slide Number Placeholder 5">
            <a:extLst>
              <a:ext uri="{FF2B5EF4-FFF2-40B4-BE49-F238E27FC236}">
                <a16:creationId xmlns:a16="http://schemas.microsoft.com/office/drawing/2014/main" id="{10168B97-3FAB-47C6-A37B-3EC34BF4356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9A780C1-9326-446D-A75B-5082E9131EE1}" type="slidenum">
              <a:rPr lang="en-US" smtClean="0"/>
              <a:t>‹#›</a:t>
            </a:fld>
            <a:endParaRPr lang="en-US"/>
          </a:p>
        </p:txBody>
      </p:sp>
    </p:spTree>
    <p:extLst>
      <p:ext uri="{BB962C8B-B14F-4D97-AF65-F5344CB8AC3E}">
        <p14:creationId xmlns:p14="http://schemas.microsoft.com/office/powerpoint/2010/main" val="1085177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7">
            <a:extLst>
              <a:ext uri="{FF2B5EF4-FFF2-40B4-BE49-F238E27FC236}">
                <a16:creationId xmlns:a16="http://schemas.microsoft.com/office/drawing/2014/main" id="{EDDFF9EE-F4AA-437E-A04B-1CF21EE91289}"/>
              </a:ext>
            </a:extLst>
          </p:cNvPr>
          <p:cNvSpPr txBox="1">
            <a:spLocks/>
          </p:cNvSpPr>
          <p:nvPr/>
        </p:nvSpPr>
        <p:spPr>
          <a:xfrm>
            <a:off x="14876586" y="9706710"/>
            <a:ext cx="3153387" cy="488334"/>
          </a:xfrm>
          <a:prstGeom prst="rect">
            <a:avLst/>
          </a:prstGeom>
        </p:spPr>
        <p:txBody>
          <a:bodyPr vert="horz" lIns="137160" tIns="68580" rIns="137160" bIns="685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2100" dirty="0">
              <a:solidFill>
                <a:schemeClr val="tx1">
                  <a:lumMod val="65000"/>
                  <a:lumOff val="35000"/>
                </a:schemeClr>
              </a:solidFill>
            </a:endParaRPr>
          </a:p>
        </p:txBody>
      </p:sp>
      <p:sp>
        <p:nvSpPr>
          <p:cNvPr id="9" name="Rectangle 8">
            <a:extLst>
              <a:ext uri="{FF2B5EF4-FFF2-40B4-BE49-F238E27FC236}">
                <a16:creationId xmlns:a16="http://schemas.microsoft.com/office/drawing/2014/main" id="{B30A8E23-3B48-4E2E-8EF0-60B796C0B5BB}"/>
              </a:ext>
            </a:extLst>
          </p:cNvPr>
          <p:cNvSpPr/>
          <p:nvPr/>
        </p:nvSpPr>
        <p:spPr>
          <a:xfrm rot="1587756">
            <a:off x="6604405" y="-3079074"/>
            <a:ext cx="7540843" cy="16445148"/>
          </a:xfrm>
          <a:prstGeom prst="rect">
            <a:avLst/>
          </a:prstGeom>
          <a:solidFill>
            <a:srgbClr val="F05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7">
            <a:extLst>
              <a:ext uri="{FF2B5EF4-FFF2-40B4-BE49-F238E27FC236}">
                <a16:creationId xmlns:a16="http://schemas.microsoft.com/office/drawing/2014/main" id="{3BABFC28-9012-4AAB-A827-CCC9ABF6A37F}"/>
              </a:ext>
            </a:extLst>
          </p:cNvPr>
          <p:cNvSpPr txBox="1">
            <a:spLocks/>
          </p:cNvSpPr>
          <p:nvPr/>
        </p:nvSpPr>
        <p:spPr>
          <a:xfrm>
            <a:off x="4152894" y="9108943"/>
            <a:ext cx="8160327" cy="597767"/>
          </a:xfrm>
          <a:prstGeom prst="rect">
            <a:avLst/>
          </a:prstGeom>
        </p:spPr>
        <p:txBody>
          <a:bodyPr vert="horz" lIns="137160" tIns="68580" rIns="137160" bIns="685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solidFill>
                  <a:schemeClr val="bg1"/>
                </a:solidFill>
              </a:rPr>
              <a:t>January 24, 2021     PAC-3IM Reserve IMAT</a:t>
            </a:r>
          </a:p>
        </p:txBody>
      </p:sp>
      <p:sp>
        <p:nvSpPr>
          <p:cNvPr id="15" name="Subtitle 7">
            <a:extLst>
              <a:ext uri="{FF2B5EF4-FFF2-40B4-BE49-F238E27FC236}">
                <a16:creationId xmlns:a16="http://schemas.microsoft.com/office/drawing/2014/main" id="{DCDB9C02-EEAE-44D8-886A-2F71C57B0504}"/>
              </a:ext>
            </a:extLst>
          </p:cNvPr>
          <p:cNvSpPr txBox="1">
            <a:spLocks/>
          </p:cNvSpPr>
          <p:nvPr/>
        </p:nvSpPr>
        <p:spPr>
          <a:xfrm>
            <a:off x="7883236" y="3031467"/>
            <a:ext cx="5883429" cy="4445738"/>
          </a:xfrm>
          <a:prstGeom prst="rect">
            <a:avLst/>
          </a:prstGeom>
        </p:spPr>
        <p:txBody>
          <a:bodyPr lIns="91440" tIns="45720" rIns="91440" bIns="45720" anchor="t">
            <a:normAutofit fontScale="55000" lnSpcReduction="2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20000"/>
              </a:lnSpc>
              <a:spcBef>
                <a:spcPts val="0"/>
              </a:spcBef>
              <a:buNone/>
            </a:pPr>
            <a:r>
              <a:rPr lang="en-US" sz="11550" b="1" dirty="0">
                <a:solidFill>
                  <a:schemeClr val="bg1"/>
                </a:solidFill>
              </a:rPr>
              <a:t>ICS Forms and Functions</a:t>
            </a:r>
          </a:p>
          <a:p>
            <a:pPr marL="0" indent="0">
              <a:lnSpc>
                <a:spcPct val="120000"/>
              </a:lnSpc>
              <a:spcBef>
                <a:spcPts val="0"/>
              </a:spcBef>
              <a:buNone/>
            </a:pPr>
            <a:r>
              <a:rPr lang="en-US" sz="11550" dirty="0">
                <a:solidFill>
                  <a:schemeClr val="bg1"/>
                </a:solidFill>
                <a:cs typeface="Calibri Light" panose="020F0302020204030204"/>
              </a:rPr>
              <a:t>Seminar Series</a:t>
            </a:r>
            <a:endParaRPr lang="en-US" sz="24900" dirty="0"/>
          </a:p>
          <a:p>
            <a:pPr marL="0" indent="0" fontAlgn="base">
              <a:buNone/>
            </a:pPr>
            <a:endParaRPr lang="en-US" sz="6000" b="1" dirty="0">
              <a:solidFill>
                <a:srgbClr val="B1916F"/>
              </a:solidFill>
              <a:latin typeface="Calibri" panose="020F0502020204030204" pitchFamily="34" charset="0"/>
            </a:endParaRPr>
          </a:p>
          <a:p>
            <a:pPr marL="0" indent="0" fontAlgn="base">
              <a:buNone/>
            </a:pPr>
            <a:r>
              <a:rPr lang="en-US" sz="8000" b="1" dirty="0">
                <a:solidFill>
                  <a:srgbClr val="2D5B8D"/>
                </a:solidFill>
                <a:latin typeface="Calibri" panose="020F0502020204030204" pitchFamily="34" charset="0"/>
              </a:rPr>
              <a:t>Command Staff</a:t>
            </a:r>
            <a:endParaRPr lang="en-US" sz="8000" dirty="0">
              <a:solidFill>
                <a:srgbClr val="2D5B8D"/>
              </a:solidFill>
            </a:endParaRPr>
          </a:p>
        </p:txBody>
      </p:sp>
      <p:sp>
        <p:nvSpPr>
          <p:cNvPr id="10" name="Rectangle 9">
            <a:extLst>
              <a:ext uri="{FF2B5EF4-FFF2-40B4-BE49-F238E27FC236}">
                <a16:creationId xmlns:a16="http://schemas.microsoft.com/office/drawing/2014/main" id="{B62E2E14-2070-481C-AD1B-254CBA301872}"/>
              </a:ext>
            </a:extLst>
          </p:cNvPr>
          <p:cNvSpPr/>
          <p:nvPr/>
        </p:nvSpPr>
        <p:spPr>
          <a:xfrm rot="1610932">
            <a:off x="3727986" y="-1352550"/>
            <a:ext cx="1476598" cy="12992100"/>
          </a:xfrm>
          <a:prstGeom prst="rect">
            <a:avLst/>
          </a:prstGeom>
          <a:solidFill>
            <a:srgbClr val="2D5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937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201: Incident Briefing – page 1</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10</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17" name="Picture 16">
            <a:extLst>
              <a:ext uri="{FF2B5EF4-FFF2-40B4-BE49-F238E27FC236}">
                <a16:creationId xmlns:a16="http://schemas.microsoft.com/office/drawing/2014/main" id="{7FE6EE48-2604-4432-B674-549072DE2A9D}"/>
              </a:ext>
            </a:extLst>
          </p:cNvPr>
          <p:cNvPicPr>
            <a:picLocks noChangeAspect="1"/>
          </p:cNvPicPr>
          <p:nvPr/>
        </p:nvPicPr>
        <p:blipFill>
          <a:blip r:embed="rId4"/>
          <a:stretch>
            <a:fillRect/>
          </a:stretch>
        </p:blipFill>
        <p:spPr>
          <a:xfrm>
            <a:off x="11282236" y="1901945"/>
            <a:ext cx="5839438" cy="7745971"/>
          </a:xfrm>
          <a:prstGeom prst="rect">
            <a:avLst/>
          </a:prstGeom>
        </p:spPr>
      </p:pic>
      <p:pic>
        <p:nvPicPr>
          <p:cNvPr id="20" name="Picture 19">
            <a:extLst>
              <a:ext uri="{FF2B5EF4-FFF2-40B4-BE49-F238E27FC236}">
                <a16:creationId xmlns:a16="http://schemas.microsoft.com/office/drawing/2014/main" id="{02FF3FD6-EE75-4989-A83D-1678EABE379F}"/>
              </a:ext>
            </a:extLst>
          </p:cNvPr>
          <p:cNvPicPr>
            <a:picLocks noChangeAspect="1"/>
          </p:cNvPicPr>
          <p:nvPr/>
        </p:nvPicPr>
        <p:blipFill>
          <a:blip r:embed="rId5"/>
          <a:stretch>
            <a:fillRect/>
          </a:stretch>
        </p:blipFill>
        <p:spPr>
          <a:xfrm>
            <a:off x="514581" y="2644907"/>
            <a:ext cx="10629893" cy="2102290"/>
          </a:xfrm>
          <a:prstGeom prst="rect">
            <a:avLst/>
          </a:prstGeom>
        </p:spPr>
      </p:pic>
      <p:pic>
        <p:nvPicPr>
          <p:cNvPr id="22" name="Picture 21">
            <a:extLst>
              <a:ext uri="{FF2B5EF4-FFF2-40B4-BE49-F238E27FC236}">
                <a16:creationId xmlns:a16="http://schemas.microsoft.com/office/drawing/2014/main" id="{2E4236F2-426C-4972-BCD8-DCADBE6CD0DF}"/>
              </a:ext>
            </a:extLst>
          </p:cNvPr>
          <p:cNvPicPr>
            <a:picLocks noChangeAspect="1"/>
          </p:cNvPicPr>
          <p:nvPr/>
        </p:nvPicPr>
        <p:blipFill>
          <a:blip r:embed="rId6"/>
          <a:stretch>
            <a:fillRect/>
          </a:stretch>
        </p:blipFill>
        <p:spPr>
          <a:xfrm>
            <a:off x="407174" y="4972912"/>
            <a:ext cx="10785426" cy="4160725"/>
          </a:xfrm>
          <a:prstGeom prst="rect">
            <a:avLst/>
          </a:prstGeom>
        </p:spPr>
      </p:pic>
    </p:spTree>
    <p:extLst>
      <p:ext uri="{BB962C8B-B14F-4D97-AF65-F5344CB8AC3E}">
        <p14:creationId xmlns:p14="http://schemas.microsoft.com/office/powerpoint/2010/main" val="272418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201: Incident Briefing – page 2</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11</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8" name="Picture 7">
            <a:extLst>
              <a:ext uri="{FF2B5EF4-FFF2-40B4-BE49-F238E27FC236}">
                <a16:creationId xmlns:a16="http://schemas.microsoft.com/office/drawing/2014/main" id="{B319DB87-7E88-4F4E-BD66-BEECA7E2F21D}"/>
              </a:ext>
            </a:extLst>
          </p:cNvPr>
          <p:cNvPicPr>
            <a:picLocks noChangeAspect="1"/>
          </p:cNvPicPr>
          <p:nvPr/>
        </p:nvPicPr>
        <p:blipFill>
          <a:blip r:embed="rId4"/>
          <a:stretch>
            <a:fillRect/>
          </a:stretch>
        </p:blipFill>
        <p:spPr>
          <a:xfrm>
            <a:off x="7175757" y="3283271"/>
            <a:ext cx="10267447" cy="5797070"/>
          </a:xfrm>
          <a:prstGeom prst="rect">
            <a:avLst/>
          </a:prstGeom>
        </p:spPr>
      </p:pic>
      <p:pic>
        <p:nvPicPr>
          <p:cNvPr id="6" name="Picture 5">
            <a:extLst>
              <a:ext uri="{FF2B5EF4-FFF2-40B4-BE49-F238E27FC236}">
                <a16:creationId xmlns:a16="http://schemas.microsoft.com/office/drawing/2014/main" id="{1445BD17-1B4C-4F30-BBDE-675814797D6A}"/>
              </a:ext>
            </a:extLst>
          </p:cNvPr>
          <p:cNvPicPr>
            <a:picLocks noChangeAspect="1"/>
          </p:cNvPicPr>
          <p:nvPr/>
        </p:nvPicPr>
        <p:blipFill>
          <a:blip r:embed="rId5"/>
          <a:stretch>
            <a:fillRect/>
          </a:stretch>
        </p:blipFill>
        <p:spPr>
          <a:xfrm>
            <a:off x="7127630" y="2231811"/>
            <a:ext cx="10267447" cy="1696861"/>
          </a:xfrm>
          <a:prstGeom prst="rect">
            <a:avLst/>
          </a:prstGeom>
        </p:spPr>
      </p:pic>
      <p:pic>
        <p:nvPicPr>
          <p:cNvPr id="7" name="Picture 6">
            <a:extLst>
              <a:ext uri="{FF2B5EF4-FFF2-40B4-BE49-F238E27FC236}">
                <a16:creationId xmlns:a16="http://schemas.microsoft.com/office/drawing/2014/main" id="{77F3E864-B2BF-469D-92EA-0316414848DD}"/>
              </a:ext>
            </a:extLst>
          </p:cNvPr>
          <p:cNvPicPr>
            <a:picLocks noChangeAspect="1"/>
          </p:cNvPicPr>
          <p:nvPr/>
        </p:nvPicPr>
        <p:blipFill>
          <a:blip r:embed="rId6"/>
          <a:stretch>
            <a:fillRect/>
          </a:stretch>
        </p:blipFill>
        <p:spPr>
          <a:xfrm>
            <a:off x="1080491" y="2335562"/>
            <a:ext cx="4781047" cy="6527067"/>
          </a:xfrm>
          <a:prstGeom prst="rect">
            <a:avLst/>
          </a:prstGeom>
        </p:spPr>
      </p:pic>
      <p:sp>
        <p:nvSpPr>
          <p:cNvPr id="9" name="TextBox 8">
            <a:extLst>
              <a:ext uri="{FF2B5EF4-FFF2-40B4-BE49-F238E27FC236}">
                <a16:creationId xmlns:a16="http://schemas.microsoft.com/office/drawing/2014/main" id="{20E866C3-DF33-4EB3-AB32-FF130CF72F86}"/>
              </a:ext>
            </a:extLst>
          </p:cNvPr>
          <p:cNvSpPr txBox="1"/>
          <p:nvPr/>
        </p:nvSpPr>
        <p:spPr>
          <a:xfrm>
            <a:off x="2020033" y="1847892"/>
            <a:ext cx="3399692" cy="507831"/>
          </a:xfrm>
          <a:prstGeom prst="rect">
            <a:avLst/>
          </a:prstGeom>
          <a:noFill/>
        </p:spPr>
        <p:txBody>
          <a:bodyPr wrap="square" rtlCol="0">
            <a:spAutoFit/>
          </a:bodyPr>
          <a:lstStyle/>
          <a:p>
            <a:r>
              <a:rPr lang="en-US" dirty="0"/>
              <a:t>FEMA Form</a:t>
            </a:r>
          </a:p>
        </p:txBody>
      </p:sp>
      <p:sp>
        <p:nvSpPr>
          <p:cNvPr id="10" name="TextBox 9">
            <a:extLst>
              <a:ext uri="{FF2B5EF4-FFF2-40B4-BE49-F238E27FC236}">
                <a16:creationId xmlns:a16="http://schemas.microsoft.com/office/drawing/2014/main" id="{43F55FEF-08F6-4F52-A138-19A473058C55}"/>
              </a:ext>
            </a:extLst>
          </p:cNvPr>
          <p:cNvSpPr txBox="1"/>
          <p:nvPr/>
        </p:nvSpPr>
        <p:spPr>
          <a:xfrm>
            <a:off x="10750061" y="1770872"/>
            <a:ext cx="3212123" cy="507831"/>
          </a:xfrm>
          <a:prstGeom prst="rect">
            <a:avLst/>
          </a:prstGeom>
          <a:noFill/>
        </p:spPr>
        <p:txBody>
          <a:bodyPr wrap="square" rtlCol="0">
            <a:spAutoFit/>
          </a:bodyPr>
          <a:lstStyle/>
          <a:p>
            <a:r>
              <a:rPr lang="en-US" dirty="0"/>
              <a:t>Coast Guard Form</a:t>
            </a:r>
          </a:p>
        </p:txBody>
      </p:sp>
    </p:spTree>
    <p:extLst>
      <p:ext uri="{BB962C8B-B14F-4D97-AF65-F5344CB8AC3E}">
        <p14:creationId xmlns:p14="http://schemas.microsoft.com/office/powerpoint/2010/main" val="158517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201: Incident Briefing – pages 3 &amp; 4</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12</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10" name="Picture 9">
            <a:extLst>
              <a:ext uri="{FF2B5EF4-FFF2-40B4-BE49-F238E27FC236}">
                <a16:creationId xmlns:a16="http://schemas.microsoft.com/office/drawing/2014/main" id="{78F52385-6ECB-4749-A4DD-A12D93756DC9}"/>
              </a:ext>
            </a:extLst>
          </p:cNvPr>
          <p:cNvPicPr>
            <a:picLocks noChangeAspect="1"/>
          </p:cNvPicPr>
          <p:nvPr/>
        </p:nvPicPr>
        <p:blipFill>
          <a:blip r:embed="rId4"/>
          <a:stretch>
            <a:fillRect/>
          </a:stretch>
        </p:blipFill>
        <p:spPr>
          <a:xfrm>
            <a:off x="823537" y="2057349"/>
            <a:ext cx="8489640" cy="4680335"/>
          </a:xfrm>
          <a:prstGeom prst="rect">
            <a:avLst/>
          </a:prstGeom>
        </p:spPr>
      </p:pic>
      <p:sp>
        <p:nvSpPr>
          <p:cNvPr id="14" name="TextBox 13">
            <a:extLst>
              <a:ext uri="{FF2B5EF4-FFF2-40B4-BE49-F238E27FC236}">
                <a16:creationId xmlns:a16="http://schemas.microsoft.com/office/drawing/2014/main" id="{CB63B19C-7D68-4029-BACB-B98F3CA57EC3}"/>
              </a:ext>
            </a:extLst>
          </p:cNvPr>
          <p:cNvSpPr txBox="1"/>
          <p:nvPr/>
        </p:nvSpPr>
        <p:spPr>
          <a:xfrm>
            <a:off x="1257300" y="6906126"/>
            <a:ext cx="7188868" cy="507831"/>
          </a:xfrm>
          <a:prstGeom prst="rect">
            <a:avLst/>
          </a:prstGeom>
          <a:noFill/>
        </p:spPr>
        <p:txBody>
          <a:bodyPr wrap="square" rtlCol="0">
            <a:spAutoFit/>
          </a:bodyPr>
          <a:lstStyle/>
          <a:p>
            <a:r>
              <a:rPr lang="en-US" dirty="0"/>
              <a:t>Page 3</a:t>
            </a:r>
          </a:p>
        </p:txBody>
      </p:sp>
      <p:sp>
        <p:nvSpPr>
          <p:cNvPr id="15" name="TextBox 14">
            <a:extLst>
              <a:ext uri="{FF2B5EF4-FFF2-40B4-BE49-F238E27FC236}">
                <a16:creationId xmlns:a16="http://schemas.microsoft.com/office/drawing/2014/main" id="{334E7F63-1B6D-4061-9B51-A02884D54445}"/>
              </a:ext>
            </a:extLst>
          </p:cNvPr>
          <p:cNvSpPr txBox="1"/>
          <p:nvPr/>
        </p:nvSpPr>
        <p:spPr>
          <a:xfrm>
            <a:off x="15833558" y="7858380"/>
            <a:ext cx="2791327" cy="507831"/>
          </a:xfrm>
          <a:prstGeom prst="rect">
            <a:avLst/>
          </a:prstGeom>
          <a:noFill/>
        </p:spPr>
        <p:txBody>
          <a:bodyPr wrap="square" rtlCol="0">
            <a:spAutoFit/>
          </a:bodyPr>
          <a:lstStyle/>
          <a:p>
            <a:r>
              <a:rPr lang="en-US" dirty="0"/>
              <a:t>Page 4</a:t>
            </a:r>
          </a:p>
        </p:txBody>
      </p:sp>
      <p:pic>
        <p:nvPicPr>
          <p:cNvPr id="18" name="Picture 17">
            <a:extLst>
              <a:ext uri="{FF2B5EF4-FFF2-40B4-BE49-F238E27FC236}">
                <a16:creationId xmlns:a16="http://schemas.microsoft.com/office/drawing/2014/main" id="{F7B596F2-6649-472E-B226-064AB322615F}"/>
              </a:ext>
            </a:extLst>
          </p:cNvPr>
          <p:cNvPicPr>
            <a:picLocks noChangeAspect="1"/>
          </p:cNvPicPr>
          <p:nvPr/>
        </p:nvPicPr>
        <p:blipFill>
          <a:blip r:embed="rId5"/>
          <a:stretch>
            <a:fillRect/>
          </a:stretch>
        </p:blipFill>
        <p:spPr>
          <a:xfrm>
            <a:off x="9549753" y="4604084"/>
            <a:ext cx="8408637" cy="3101643"/>
          </a:xfrm>
          <a:prstGeom prst="rect">
            <a:avLst/>
          </a:prstGeom>
        </p:spPr>
      </p:pic>
      <p:sp>
        <p:nvSpPr>
          <p:cNvPr id="19" name="TextBox 18">
            <a:extLst>
              <a:ext uri="{FF2B5EF4-FFF2-40B4-BE49-F238E27FC236}">
                <a16:creationId xmlns:a16="http://schemas.microsoft.com/office/drawing/2014/main" id="{D57F27C8-FF23-47CC-922C-8D4FC2A379C5}"/>
              </a:ext>
            </a:extLst>
          </p:cNvPr>
          <p:cNvSpPr txBox="1"/>
          <p:nvPr/>
        </p:nvSpPr>
        <p:spPr>
          <a:xfrm>
            <a:off x="10540289" y="2812522"/>
            <a:ext cx="6924174" cy="584775"/>
          </a:xfrm>
          <a:prstGeom prst="rect">
            <a:avLst/>
          </a:prstGeom>
          <a:noFill/>
        </p:spPr>
        <p:txBody>
          <a:bodyPr wrap="square" rtlCol="0">
            <a:spAutoFit/>
          </a:bodyPr>
          <a:lstStyle/>
          <a:p>
            <a:r>
              <a:rPr lang="en-US" sz="3200" i="1" dirty="0"/>
              <a:t>What do these pages look like?</a:t>
            </a:r>
          </a:p>
        </p:txBody>
      </p:sp>
    </p:spTree>
    <p:extLst>
      <p:ext uri="{BB962C8B-B14F-4D97-AF65-F5344CB8AC3E}">
        <p14:creationId xmlns:p14="http://schemas.microsoft.com/office/powerpoint/2010/main" val="89360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202: Incident Objectives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13</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10" name="TextBox 9">
            <a:extLst>
              <a:ext uri="{FF2B5EF4-FFF2-40B4-BE49-F238E27FC236}">
                <a16:creationId xmlns:a16="http://schemas.microsoft.com/office/drawing/2014/main" id="{C414EBF1-9F64-439A-8CCD-5DFA90F2CCE7}"/>
              </a:ext>
            </a:extLst>
          </p:cNvPr>
          <p:cNvSpPr txBox="1"/>
          <p:nvPr/>
        </p:nvSpPr>
        <p:spPr>
          <a:xfrm>
            <a:off x="5522152" y="3412257"/>
            <a:ext cx="9679407" cy="3462486"/>
          </a:xfrm>
          <a:prstGeom prst="rect">
            <a:avLst/>
          </a:prstGeom>
          <a:noFill/>
        </p:spPr>
        <p:txBody>
          <a:bodyPr wrap="square" rtlCol="0">
            <a:spAutoFit/>
          </a:bodyPr>
          <a:lstStyle/>
          <a:p>
            <a:r>
              <a:rPr lang="en-US" sz="3200" i="1" dirty="0"/>
              <a:t>Where do Incident Objectives come from?</a:t>
            </a:r>
          </a:p>
          <a:p>
            <a:endParaRPr lang="en-US" sz="2800" dirty="0"/>
          </a:p>
          <a:p>
            <a:pPr marL="457200" indent="-457200">
              <a:spcAft>
                <a:spcPts val="600"/>
              </a:spcAft>
              <a:buFont typeface="Arial" panose="020B0604020202020204" pitchFamily="34" charset="0"/>
              <a:buChar char="•"/>
            </a:pPr>
            <a:r>
              <a:rPr lang="en-US" sz="2800" b="1" dirty="0"/>
              <a:t>Pre-Scripted Mission Assignments (PSMAs) </a:t>
            </a:r>
          </a:p>
          <a:p>
            <a:pPr marL="457200" indent="-457200">
              <a:spcAft>
                <a:spcPts val="600"/>
              </a:spcAft>
              <a:buFont typeface="Arial" panose="020B0604020202020204" pitchFamily="34" charset="0"/>
              <a:buChar char="•"/>
            </a:pPr>
            <a:r>
              <a:rPr lang="en-US" sz="2800" b="1" dirty="0"/>
              <a:t>Area Contingency Plans </a:t>
            </a:r>
            <a:r>
              <a:rPr lang="en-US" sz="2800" dirty="0"/>
              <a:t>(oil and hazmat)</a:t>
            </a:r>
          </a:p>
          <a:p>
            <a:pPr marL="457200" indent="-457200">
              <a:spcAft>
                <a:spcPts val="600"/>
              </a:spcAft>
              <a:buFont typeface="Arial" panose="020B0604020202020204" pitchFamily="34" charset="0"/>
              <a:buChar char="•"/>
            </a:pPr>
            <a:r>
              <a:rPr lang="en-US" sz="2800" b="1" dirty="0"/>
              <a:t>Incident Management Handbook</a:t>
            </a:r>
          </a:p>
          <a:p>
            <a:pPr marL="457200" indent="-457200">
              <a:spcAft>
                <a:spcPts val="600"/>
              </a:spcAft>
              <a:buFont typeface="Arial" panose="020B0604020202020204" pitchFamily="34" charset="0"/>
              <a:buChar char="•"/>
            </a:pPr>
            <a:r>
              <a:rPr lang="en-US" sz="2800" b="1" dirty="0"/>
              <a:t>Learned Experience / Past Exercises or Events</a:t>
            </a:r>
          </a:p>
          <a:p>
            <a:endParaRPr lang="en-US" dirty="0"/>
          </a:p>
        </p:txBody>
      </p:sp>
      <p:pic>
        <p:nvPicPr>
          <p:cNvPr id="14" name="Picture 13">
            <a:extLst>
              <a:ext uri="{FF2B5EF4-FFF2-40B4-BE49-F238E27FC236}">
                <a16:creationId xmlns:a16="http://schemas.microsoft.com/office/drawing/2014/main" id="{D3B92768-B778-4C54-B026-66CEAD373C95}"/>
              </a:ext>
            </a:extLst>
          </p:cNvPr>
          <p:cNvPicPr>
            <a:picLocks noChangeAspect="1"/>
          </p:cNvPicPr>
          <p:nvPr/>
        </p:nvPicPr>
        <p:blipFill>
          <a:blip r:embed="rId4"/>
          <a:stretch>
            <a:fillRect/>
          </a:stretch>
        </p:blipFill>
        <p:spPr>
          <a:xfrm>
            <a:off x="15045491" y="2634634"/>
            <a:ext cx="2226749" cy="3644265"/>
          </a:xfrm>
          <a:prstGeom prst="rect">
            <a:avLst/>
          </a:prstGeom>
        </p:spPr>
      </p:pic>
      <p:pic>
        <p:nvPicPr>
          <p:cNvPr id="19" name="Picture 18">
            <a:extLst>
              <a:ext uri="{FF2B5EF4-FFF2-40B4-BE49-F238E27FC236}">
                <a16:creationId xmlns:a16="http://schemas.microsoft.com/office/drawing/2014/main" id="{6E8BE426-87F9-4865-A58A-B139E014B295}"/>
              </a:ext>
            </a:extLst>
          </p:cNvPr>
          <p:cNvPicPr>
            <a:picLocks noChangeAspect="1"/>
          </p:cNvPicPr>
          <p:nvPr/>
        </p:nvPicPr>
        <p:blipFill>
          <a:blip r:embed="rId5"/>
          <a:stretch>
            <a:fillRect/>
          </a:stretch>
        </p:blipFill>
        <p:spPr>
          <a:xfrm>
            <a:off x="979448" y="2835512"/>
            <a:ext cx="3504638" cy="4371376"/>
          </a:xfrm>
          <a:prstGeom prst="rect">
            <a:avLst/>
          </a:prstGeom>
        </p:spPr>
      </p:pic>
      <p:pic>
        <p:nvPicPr>
          <p:cNvPr id="21" name="Picture 20">
            <a:extLst>
              <a:ext uri="{FF2B5EF4-FFF2-40B4-BE49-F238E27FC236}">
                <a16:creationId xmlns:a16="http://schemas.microsoft.com/office/drawing/2014/main" id="{8ADA1EC6-5ED1-43A7-A8BA-9B55EFCD431C}"/>
              </a:ext>
            </a:extLst>
          </p:cNvPr>
          <p:cNvPicPr>
            <a:picLocks noChangeAspect="1"/>
          </p:cNvPicPr>
          <p:nvPr/>
        </p:nvPicPr>
        <p:blipFill rotWithShape="1">
          <a:blip r:embed="rId6"/>
          <a:srcRect t="28044" b="5773"/>
          <a:stretch/>
        </p:blipFill>
        <p:spPr>
          <a:xfrm>
            <a:off x="12203099" y="6730575"/>
            <a:ext cx="5540402" cy="2750121"/>
          </a:xfrm>
          <a:prstGeom prst="rect">
            <a:avLst/>
          </a:prstGeom>
        </p:spPr>
      </p:pic>
    </p:spTree>
    <p:extLst>
      <p:ext uri="{BB962C8B-B14F-4D97-AF65-F5344CB8AC3E}">
        <p14:creationId xmlns:p14="http://schemas.microsoft.com/office/powerpoint/2010/main" val="399738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202: Incident Objectives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14</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16" name="TextBox 15">
            <a:extLst>
              <a:ext uri="{FF2B5EF4-FFF2-40B4-BE49-F238E27FC236}">
                <a16:creationId xmlns:a16="http://schemas.microsoft.com/office/drawing/2014/main" id="{B6AB9BAF-CB78-42F5-A007-71F14411AACD}"/>
              </a:ext>
            </a:extLst>
          </p:cNvPr>
          <p:cNvSpPr txBox="1"/>
          <p:nvPr/>
        </p:nvSpPr>
        <p:spPr>
          <a:xfrm>
            <a:off x="4020929" y="2250286"/>
            <a:ext cx="10246141" cy="1077218"/>
          </a:xfrm>
          <a:prstGeom prst="rect">
            <a:avLst/>
          </a:prstGeom>
          <a:noFill/>
        </p:spPr>
        <p:txBody>
          <a:bodyPr wrap="square">
            <a:spAutoFit/>
          </a:bodyPr>
          <a:lstStyle/>
          <a:p>
            <a:r>
              <a:rPr lang="en-US" sz="3200" b="1" i="1" dirty="0"/>
              <a:t>Management Objectives v Operational Objectives</a:t>
            </a:r>
          </a:p>
          <a:p>
            <a:endParaRPr lang="en-US" sz="3200" i="1" dirty="0"/>
          </a:p>
        </p:txBody>
      </p:sp>
      <p:pic>
        <p:nvPicPr>
          <p:cNvPr id="6" name="Picture 5">
            <a:extLst>
              <a:ext uri="{FF2B5EF4-FFF2-40B4-BE49-F238E27FC236}">
                <a16:creationId xmlns:a16="http://schemas.microsoft.com/office/drawing/2014/main" id="{179B075A-E708-48C8-8953-83A1BEE1953B}"/>
              </a:ext>
            </a:extLst>
          </p:cNvPr>
          <p:cNvPicPr>
            <a:picLocks noChangeAspect="1"/>
          </p:cNvPicPr>
          <p:nvPr/>
        </p:nvPicPr>
        <p:blipFill>
          <a:blip r:embed="rId4"/>
          <a:stretch>
            <a:fillRect/>
          </a:stretch>
        </p:blipFill>
        <p:spPr>
          <a:xfrm>
            <a:off x="4020929" y="2971407"/>
            <a:ext cx="8324850" cy="6311874"/>
          </a:xfrm>
          <a:prstGeom prst="rect">
            <a:avLst/>
          </a:prstGeom>
        </p:spPr>
      </p:pic>
      <p:sp>
        <p:nvSpPr>
          <p:cNvPr id="7" name="TextBox 6">
            <a:extLst>
              <a:ext uri="{FF2B5EF4-FFF2-40B4-BE49-F238E27FC236}">
                <a16:creationId xmlns:a16="http://schemas.microsoft.com/office/drawing/2014/main" id="{C847DAB5-3FFE-4566-8A47-E89E016BB086}"/>
              </a:ext>
            </a:extLst>
          </p:cNvPr>
          <p:cNvSpPr txBox="1"/>
          <p:nvPr/>
        </p:nvSpPr>
        <p:spPr>
          <a:xfrm>
            <a:off x="12651205" y="6642380"/>
            <a:ext cx="3928311" cy="923330"/>
          </a:xfrm>
          <a:prstGeom prst="rect">
            <a:avLst/>
          </a:prstGeom>
          <a:noFill/>
        </p:spPr>
        <p:txBody>
          <a:bodyPr wrap="square" rtlCol="0">
            <a:spAutoFit/>
          </a:bodyPr>
          <a:lstStyle/>
          <a:p>
            <a:r>
              <a:rPr lang="en-US" dirty="0"/>
              <a:t>How do we manage the incident?</a:t>
            </a:r>
          </a:p>
        </p:txBody>
      </p:sp>
      <p:sp>
        <p:nvSpPr>
          <p:cNvPr id="8" name="TextBox 7">
            <a:extLst>
              <a:ext uri="{FF2B5EF4-FFF2-40B4-BE49-F238E27FC236}">
                <a16:creationId xmlns:a16="http://schemas.microsoft.com/office/drawing/2014/main" id="{B6FF16FA-34F5-4104-AD47-99EE4FFCB78B}"/>
              </a:ext>
            </a:extLst>
          </p:cNvPr>
          <p:cNvSpPr txBox="1"/>
          <p:nvPr/>
        </p:nvSpPr>
        <p:spPr>
          <a:xfrm>
            <a:off x="12651204" y="3804672"/>
            <a:ext cx="3928311" cy="1338828"/>
          </a:xfrm>
          <a:prstGeom prst="rect">
            <a:avLst/>
          </a:prstGeom>
          <a:noFill/>
        </p:spPr>
        <p:txBody>
          <a:bodyPr wrap="square" rtlCol="0">
            <a:spAutoFit/>
          </a:bodyPr>
          <a:lstStyle/>
          <a:p>
            <a:r>
              <a:rPr lang="en-US" dirty="0"/>
              <a:t>What do we need to do to respond to and close out the incident?</a:t>
            </a:r>
          </a:p>
        </p:txBody>
      </p:sp>
      <p:sp>
        <p:nvSpPr>
          <p:cNvPr id="9" name="TextBox 8">
            <a:extLst>
              <a:ext uri="{FF2B5EF4-FFF2-40B4-BE49-F238E27FC236}">
                <a16:creationId xmlns:a16="http://schemas.microsoft.com/office/drawing/2014/main" id="{531823C0-2855-4D38-845C-132DF9C5AADA}"/>
              </a:ext>
            </a:extLst>
          </p:cNvPr>
          <p:cNvSpPr txBox="1"/>
          <p:nvPr/>
        </p:nvSpPr>
        <p:spPr>
          <a:xfrm>
            <a:off x="745957" y="6798263"/>
            <a:ext cx="3089862" cy="923330"/>
          </a:xfrm>
          <a:prstGeom prst="rect">
            <a:avLst/>
          </a:prstGeom>
          <a:noFill/>
        </p:spPr>
        <p:txBody>
          <a:bodyPr wrap="square" rtlCol="0">
            <a:spAutoFit/>
          </a:bodyPr>
          <a:lstStyle/>
          <a:p>
            <a:r>
              <a:rPr lang="en-US" b="1" dirty="0"/>
              <a:t>Management Objectives</a:t>
            </a:r>
          </a:p>
        </p:txBody>
      </p:sp>
      <p:sp>
        <p:nvSpPr>
          <p:cNvPr id="12" name="TextBox 11">
            <a:extLst>
              <a:ext uri="{FF2B5EF4-FFF2-40B4-BE49-F238E27FC236}">
                <a16:creationId xmlns:a16="http://schemas.microsoft.com/office/drawing/2014/main" id="{8F3C2D01-6945-4F30-836F-14255BCE4EA3}"/>
              </a:ext>
            </a:extLst>
          </p:cNvPr>
          <p:cNvSpPr txBox="1"/>
          <p:nvPr/>
        </p:nvSpPr>
        <p:spPr>
          <a:xfrm>
            <a:off x="866274" y="3804672"/>
            <a:ext cx="2849229" cy="923330"/>
          </a:xfrm>
          <a:prstGeom prst="rect">
            <a:avLst/>
          </a:prstGeom>
          <a:noFill/>
        </p:spPr>
        <p:txBody>
          <a:bodyPr wrap="square" rtlCol="0">
            <a:spAutoFit/>
          </a:bodyPr>
          <a:lstStyle/>
          <a:p>
            <a:r>
              <a:rPr lang="en-US" b="1" dirty="0"/>
              <a:t>Operational Objectives</a:t>
            </a:r>
          </a:p>
        </p:txBody>
      </p:sp>
      <p:cxnSp>
        <p:nvCxnSpPr>
          <p:cNvPr id="15" name="Straight Connector 14">
            <a:extLst>
              <a:ext uri="{FF2B5EF4-FFF2-40B4-BE49-F238E27FC236}">
                <a16:creationId xmlns:a16="http://schemas.microsoft.com/office/drawing/2014/main" id="{ED31C5FD-DBAA-4D09-AF6B-83C881556703}"/>
              </a:ext>
            </a:extLst>
          </p:cNvPr>
          <p:cNvCxnSpPr/>
          <p:nvPr/>
        </p:nvCxnSpPr>
        <p:spPr>
          <a:xfrm>
            <a:off x="529389" y="5910777"/>
            <a:ext cx="16501311" cy="0"/>
          </a:xfrm>
          <a:prstGeom prst="line">
            <a:avLst/>
          </a:prstGeom>
          <a:ln w="41275">
            <a:solidFill>
              <a:srgbClr val="F05223"/>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232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202: Incident Objectives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15</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7" name="Picture 6">
            <a:extLst>
              <a:ext uri="{FF2B5EF4-FFF2-40B4-BE49-F238E27FC236}">
                <a16:creationId xmlns:a16="http://schemas.microsoft.com/office/drawing/2014/main" id="{9FEAB7B2-BCD3-4619-A39C-51CF2A4AA001}"/>
              </a:ext>
            </a:extLst>
          </p:cNvPr>
          <p:cNvPicPr>
            <a:picLocks noChangeAspect="1"/>
          </p:cNvPicPr>
          <p:nvPr/>
        </p:nvPicPr>
        <p:blipFill>
          <a:blip r:embed="rId4"/>
          <a:stretch>
            <a:fillRect/>
          </a:stretch>
        </p:blipFill>
        <p:spPr>
          <a:xfrm>
            <a:off x="9539146" y="2159542"/>
            <a:ext cx="7836583" cy="5723724"/>
          </a:xfrm>
          <a:prstGeom prst="rect">
            <a:avLst/>
          </a:prstGeom>
        </p:spPr>
      </p:pic>
      <p:pic>
        <p:nvPicPr>
          <p:cNvPr id="6" name="Picture 5">
            <a:extLst>
              <a:ext uri="{FF2B5EF4-FFF2-40B4-BE49-F238E27FC236}">
                <a16:creationId xmlns:a16="http://schemas.microsoft.com/office/drawing/2014/main" id="{41E86160-1E8B-438F-B9D2-58BD15DCFEF6}"/>
              </a:ext>
            </a:extLst>
          </p:cNvPr>
          <p:cNvPicPr>
            <a:picLocks noChangeAspect="1"/>
          </p:cNvPicPr>
          <p:nvPr/>
        </p:nvPicPr>
        <p:blipFill>
          <a:blip r:embed="rId5"/>
          <a:stretch>
            <a:fillRect/>
          </a:stretch>
        </p:blipFill>
        <p:spPr>
          <a:xfrm>
            <a:off x="912271" y="2261810"/>
            <a:ext cx="7723845" cy="5673267"/>
          </a:xfrm>
          <a:prstGeom prst="rect">
            <a:avLst/>
          </a:prstGeom>
        </p:spPr>
      </p:pic>
      <p:sp>
        <p:nvSpPr>
          <p:cNvPr id="8" name="TextBox 7">
            <a:extLst>
              <a:ext uri="{FF2B5EF4-FFF2-40B4-BE49-F238E27FC236}">
                <a16:creationId xmlns:a16="http://schemas.microsoft.com/office/drawing/2014/main" id="{0F975CC4-7144-44EF-B03E-C76BC96B0F26}"/>
              </a:ext>
            </a:extLst>
          </p:cNvPr>
          <p:cNvSpPr txBox="1"/>
          <p:nvPr/>
        </p:nvSpPr>
        <p:spPr>
          <a:xfrm>
            <a:off x="1257300" y="8609689"/>
            <a:ext cx="15773399" cy="507831"/>
          </a:xfrm>
          <a:prstGeom prst="rect">
            <a:avLst/>
          </a:prstGeom>
          <a:noFill/>
        </p:spPr>
        <p:txBody>
          <a:bodyPr wrap="square" rtlCol="0">
            <a:spAutoFit/>
          </a:bodyPr>
          <a:lstStyle/>
          <a:p>
            <a:r>
              <a:rPr lang="en-US" i="1" dirty="0"/>
              <a:t>Tip: a SMART objective is one that is Specific, Measurable, Attainable, Realistic, and Time Sensitive/Time Bound.</a:t>
            </a:r>
          </a:p>
        </p:txBody>
      </p:sp>
    </p:spTree>
    <p:extLst>
      <p:ext uri="{BB962C8B-B14F-4D97-AF65-F5344CB8AC3E}">
        <p14:creationId xmlns:p14="http://schemas.microsoft.com/office/powerpoint/2010/main" val="1646154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202: Incident Objectives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16</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9" name="Picture 8">
            <a:extLst>
              <a:ext uri="{FF2B5EF4-FFF2-40B4-BE49-F238E27FC236}">
                <a16:creationId xmlns:a16="http://schemas.microsoft.com/office/drawing/2014/main" id="{CA6E56A5-93D4-4D11-A03A-248A47C14A76}"/>
              </a:ext>
            </a:extLst>
          </p:cNvPr>
          <p:cNvPicPr>
            <a:picLocks noChangeAspect="1"/>
          </p:cNvPicPr>
          <p:nvPr/>
        </p:nvPicPr>
        <p:blipFill>
          <a:blip r:embed="rId4"/>
          <a:stretch>
            <a:fillRect/>
          </a:stretch>
        </p:blipFill>
        <p:spPr>
          <a:xfrm>
            <a:off x="9460230" y="3744645"/>
            <a:ext cx="8446770" cy="3683184"/>
          </a:xfrm>
          <a:prstGeom prst="rect">
            <a:avLst/>
          </a:prstGeom>
        </p:spPr>
      </p:pic>
      <p:pic>
        <p:nvPicPr>
          <p:cNvPr id="12" name="Picture 11">
            <a:extLst>
              <a:ext uri="{FF2B5EF4-FFF2-40B4-BE49-F238E27FC236}">
                <a16:creationId xmlns:a16="http://schemas.microsoft.com/office/drawing/2014/main" id="{B507BDC3-CAA9-4DB1-8A2F-9CA6C40A4953}"/>
              </a:ext>
            </a:extLst>
          </p:cNvPr>
          <p:cNvPicPr>
            <a:picLocks noChangeAspect="1"/>
          </p:cNvPicPr>
          <p:nvPr/>
        </p:nvPicPr>
        <p:blipFill>
          <a:blip r:embed="rId5"/>
          <a:stretch>
            <a:fillRect/>
          </a:stretch>
        </p:blipFill>
        <p:spPr>
          <a:xfrm>
            <a:off x="661622" y="3728771"/>
            <a:ext cx="8074201" cy="3924834"/>
          </a:xfrm>
          <a:prstGeom prst="rect">
            <a:avLst/>
          </a:prstGeom>
        </p:spPr>
      </p:pic>
    </p:spTree>
    <p:extLst>
      <p:ext uri="{BB962C8B-B14F-4D97-AF65-F5344CB8AC3E}">
        <p14:creationId xmlns:p14="http://schemas.microsoft.com/office/powerpoint/2010/main" val="214504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202A: Command Direction</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17</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6" name="Table 5">
            <a:extLst>
              <a:ext uri="{FF2B5EF4-FFF2-40B4-BE49-F238E27FC236}">
                <a16:creationId xmlns:a16="http://schemas.microsoft.com/office/drawing/2014/main" id="{047C4035-F58A-44EC-B9C0-FD75C8226F8D}"/>
              </a:ext>
            </a:extLst>
          </p:cNvPr>
          <p:cNvGraphicFramePr>
            <a:graphicFrameLocks noGrp="1"/>
          </p:cNvGraphicFramePr>
          <p:nvPr>
            <p:extLst>
              <p:ext uri="{D42A27DB-BD31-4B8C-83A1-F6EECF244321}">
                <p14:modId xmlns:p14="http://schemas.microsoft.com/office/powerpoint/2010/main" val="310742485"/>
              </p:ext>
            </p:extLst>
          </p:nvPr>
        </p:nvGraphicFramePr>
        <p:xfrm>
          <a:off x="1423504" y="2616720"/>
          <a:ext cx="5988050" cy="5053560"/>
        </p:xfrm>
        <a:graphic>
          <a:graphicData uri="http://schemas.openxmlformats.org/drawingml/2006/table">
            <a:tbl>
              <a:tblPr/>
              <a:tblGrid>
                <a:gridCol w="5988050">
                  <a:extLst>
                    <a:ext uri="{9D8B030D-6E8A-4147-A177-3AD203B41FA5}">
                      <a16:colId xmlns:a16="http://schemas.microsoft.com/office/drawing/2014/main" val="1919756151"/>
                    </a:ext>
                  </a:extLst>
                </a:gridCol>
              </a:tblGrid>
              <a:tr h="233419">
                <a:tc>
                  <a:txBody>
                    <a:bodyPr/>
                    <a:lstStyle/>
                    <a:p>
                      <a:endParaRPr lang="en-US" sz="1900">
                        <a:effectLst/>
                      </a:endParaRPr>
                    </a:p>
                  </a:txBody>
                  <a:tcPr marL="6557" marR="6557" marT="6557" marB="6557" anchor="ctr">
                    <a:lnL>
                      <a:noFill/>
                    </a:lnL>
                    <a:lnR>
                      <a:noFill/>
                    </a:lnR>
                    <a:lnT>
                      <a:noFill/>
                    </a:lnT>
                    <a:lnB>
                      <a:noFill/>
                    </a:lnB>
                    <a:solidFill>
                      <a:srgbClr val="FFFFFF"/>
                    </a:solidFill>
                  </a:tcPr>
                </a:tc>
                <a:extLst>
                  <a:ext uri="{0D108BD9-81ED-4DB2-BD59-A6C34878D82A}">
                    <a16:rowId xmlns:a16="http://schemas.microsoft.com/office/drawing/2014/main" val="1794002460"/>
                  </a:ext>
                </a:extLst>
              </a:tr>
              <a:tr h="4750886">
                <a:tc>
                  <a:txBody>
                    <a:bodyPr/>
                    <a:lstStyle/>
                    <a:p>
                      <a:pPr algn="l"/>
                      <a:endParaRPr lang="en-US" sz="1900" dirty="0">
                        <a:effectLst/>
                        <a:latin typeface="arial" panose="020B0604020202020204" pitchFamily="34" charset="0"/>
                      </a:endParaRPr>
                    </a:p>
                  </a:txBody>
                  <a:tcPr marL="65566" marR="0" marT="0" marB="0" anchor="ctr">
                    <a:lnL>
                      <a:noFill/>
                    </a:lnL>
                    <a:lnR>
                      <a:noFill/>
                    </a:lnR>
                    <a:lnT>
                      <a:noFill/>
                    </a:lnT>
                    <a:lnB>
                      <a:noFill/>
                    </a:lnB>
                    <a:solidFill>
                      <a:srgbClr val="FFFFFF"/>
                    </a:solidFill>
                  </a:tcPr>
                </a:tc>
                <a:extLst>
                  <a:ext uri="{0D108BD9-81ED-4DB2-BD59-A6C34878D82A}">
                    <a16:rowId xmlns:a16="http://schemas.microsoft.com/office/drawing/2014/main" val="2495915650"/>
                  </a:ext>
                </a:extLst>
              </a:tr>
            </a:tbl>
          </a:graphicData>
        </a:graphic>
      </p:graphicFrame>
      <p:pic>
        <p:nvPicPr>
          <p:cNvPr id="9" name="Picture 8">
            <a:extLst>
              <a:ext uri="{FF2B5EF4-FFF2-40B4-BE49-F238E27FC236}">
                <a16:creationId xmlns:a16="http://schemas.microsoft.com/office/drawing/2014/main" id="{450F390B-62AB-4703-ACE2-0124CFDAE1B2}"/>
              </a:ext>
            </a:extLst>
          </p:cNvPr>
          <p:cNvPicPr>
            <a:picLocks noChangeAspect="1"/>
          </p:cNvPicPr>
          <p:nvPr/>
        </p:nvPicPr>
        <p:blipFill>
          <a:blip r:embed="rId4"/>
          <a:stretch>
            <a:fillRect/>
          </a:stretch>
        </p:blipFill>
        <p:spPr>
          <a:xfrm>
            <a:off x="407068" y="1925378"/>
            <a:ext cx="8496300" cy="6677025"/>
          </a:xfrm>
          <a:prstGeom prst="rect">
            <a:avLst/>
          </a:prstGeom>
        </p:spPr>
      </p:pic>
      <p:pic>
        <p:nvPicPr>
          <p:cNvPr id="12" name="Picture 11">
            <a:extLst>
              <a:ext uri="{FF2B5EF4-FFF2-40B4-BE49-F238E27FC236}">
                <a16:creationId xmlns:a16="http://schemas.microsoft.com/office/drawing/2014/main" id="{A658638A-205F-4D5F-AC0D-97B340D9E131}"/>
              </a:ext>
            </a:extLst>
          </p:cNvPr>
          <p:cNvPicPr>
            <a:picLocks noChangeAspect="1"/>
          </p:cNvPicPr>
          <p:nvPr/>
        </p:nvPicPr>
        <p:blipFill>
          <a:blip r:embed="rId5"/>
          <a:stretch>
            <a:fillRect/>
          </a:stretch>
        </p:blipFill>
        <p:spPr>
          <a:xfrm>
            <a:off x="9144000" y="2962275"/>
            <a:ext cx="8553450" cy="4362450"/>
          </a:xfrm>
          <a:prstGeom prst="rect">
            <a:avLst/>
          </a:prstGeom>
        </p:spPr>
      </p:pic>
    </p:spTree>
    <p:extLst>
      <p:ext uri="{BB962C8B-B14F-4D97-AF65-F5344CB8AC3E}">
        <p14:creationId xmlns:p14="http://schemas.microsoft.com/office/powerpoint/2010/main" val="144467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202B: Critical Information Requirements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18</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6" name="Table 5">
            <a:extLst>
              <a:ext uri="{FF2B5EF4-FFF2-40B4-BE49-F238E27FC236}">
                <a16:creationId xmlns:a16="http://schemas.microsoft.com/office/drawing/2014/main" id="{047C4035-F58A-44EC-B9C0-FD75C8226F8D}"/>
              </a:ext>
            </a:extLst>
          </p:cNvPr>
          <p:cNvGraphicFramePr>
            <a:graphicFrameLocks noGrp="1"/>
          </p:cNvGraphicFramePr>
          <p:nvPr>
            <p:extLst>
              <p:ext uri="{D42A27DB-BD31-4B8C-83A1-F6EECF244321}">
                <p14:modId xmlns:p14="http://schemas.microsoft.com/office/powerpoint/2010/main" val="3613361000"/>
              </p:ext>
            </p:extLst>
          </p:nvPr>
        </p:nvGraphicFramePr>
        <p:xfrm>
          <a:off x="1423504" y="2616720"/>
          <a:ext cx="5988050" cy="5053560"/>
        </p:xfrm>
        <a:graphic>
          <a:graphicData uri="http://schemas.openxmlformats.org/drawingml/2006/table">
            <a:tbl>
              <a:tblPr/>
              <a:tblGrid>
                <a:gridCol w="5988050">
                  <a:extLst>
                    <a:ext uri="{9D8B030D-6E8A-4147-A177-3AD203B41FA5}">
                      <a16:colId xmlns:a16="http://schemas.microsoft.com/office/drawing/2014/main" val="1919756151"/>
                    </a:ext>
                  </a:extLst>
                </a:gridCol>
              </a:tblGrid>
              <a:tr h="233419">
                <a:tc>
                  <a:txBody>
                    <a:bodyPr/>
                    <a:lstStyle/>
                    <a:p>
                      <a:endParaRPr lang="en-US" sz="1900">
                        <a:effectLst/>
                      </a:endParaRPr>
                    </a:p>
                  </a:txBody>
                  <a:tcPr marL="6557" marR="6557" marT="6557" marB="6557" anchor="ctr">
                    <a:lnL>
                      <a:noFill/>
                    </a:lnL>
                    <a:lnR>
                      <a:noFill/>
                    </a:lnR>
                    <a:lnT>
                      <a:noFill/>
                    </a:lnT>
                    <a:lnB>
                      <a:noFill/>
                    </a:lnB>
                    <a:solidFill>
                      <a:srgbClr val="FFFFFF"/>
                    </a:solidFill>
                  </a:tcPr>
                </a:tc>
                <a:extLst>
                  <a:ext uri="{0D108BD9-81ED-4DB2-BD59-A6C34878D82A}">
                    <a16:rowId xmlns:a16="http://schemas.microsoft.com/office/drawing/2014/main" val="1794002460"/>
                  </a:ext>
                </a:extLst>
              </a:tr>
              <a:tr h="4750886">
                <a:tc>
                  <a:txBody>
                    <a:bodyPr/>
                    <a:lstStyle/>
                    <a:p>
                      <a:pPr algn="l"/>
                      <a:endParaRPr lang="en-US" sz="1900" dirty="0">
                        <a:effectLst/>
                        <a:latin typeface="arial" panose="020B0604020202020204" pitchFamily="34" charset="0"/>
                      </a:endParaRPr>
                    </a:p>
                  </a:txBody>
                  <a:tcPr marL="65566" marR="0" marT="0" marB="0" anchor="ctr">
                    <a:lnL>
                      <a:noFill/>
                    </a:lnL>
                    <a:lnR>
                      <a:noFill/>
                    </a:lnR>
                    <a:lnT>
                      <a:noFill/>
                    </a:lnT>
                    <a:lnB>
                      <a:noFill/>
                    </a:lnB>
                    <a:solidFill>
                      <a:srgbClr val="FFFFFF"/>
                    </a:solidFill>
                  </a:tcPr>
                </a:tc>
                <a:extLst>
                  <a:ext uri="{0D108BD9-81ED-4DB2-BD59-A6C34878D82A}">
                    <a16:rowId xmlns:a16="http://schemas.microsoft.com/office/drawing/2014/main" val="2495915650"/>
                  </a:ext>
                </a:extLst>
              </a:tr>
            </a:tbl>
          </a:graphicData>
        </a:graphic>
      </p:graphicFrame>
      <p:pic>
        <p:nvPicPr>
          <p:cNvPr id="9" name="Picture 8">
            <a:extLst>
              <a:ext uri="{FF2B5EF4-FFF2-40B4-BE49-F238E27FC236}">
                <a16:creationId xmlns:a16="http://schemas.microsoft.com/office/drawing/2014/main" id="{70E97162-1B0E-46ED-ABE4-7CE0757CB8DA}"/>
              </a:ext>
            </a:extLst>
          </p:cNvPr>
          <p:cNvPicPr>
            <a:picLocks noChangeAspect="1"/>
          </p:cNvPicPr>
          <p:nvPr/>
        </p:nvPicPr>
        <p:blipFill>
          <a:blip r:embed="rId4"/>
          <a:stretch>
            <a:fillRect/>
          </a:stretch>
        </p:blipFill>
        <p:spPr>
          <a:xfrm>
            <a:off x="771525" y="1943851"/>
            <a:ext cx="9257499" cy="4954013"/>
          </a:xfrm>
          <a:prstGeom prst="rect">
            <a:avLst/>
          </a:prstGeom>
        </p:spPr>
      </p:pic>
      <p:pic>
        <p:nvPicPr>
          <p:cNvPr id="12" name="Picture 11">
            <a:extLst>
              <a:ext uri="{FF2B5EF4-FFF2-40B4-BE49-F238E27FC236}">
                <a16:creationId xmlns:a16="http://schemas.microsoft.com/office/drawing/2014/main" id="{37836101-7DEF-42FC-8D0D-AED0209D4851}"/>
              </a:ext>
            </a:extLst>
          </p:cNvPr>
          <p:cNvPicPr>
            <a:picLocks noChangeAspect="1"/>
          </p:cNvPicPr>
          <p:nvPr/>
        </p:nvPicPr>
        <p:blipFill>
          <a:blip r:embed="rId5"/>
          <a:stretch>
            <a:fillRect/>
          </a:stretch>
        </p:blipFill>
        <p:spPr>
          <a:xfrm>
            <a:off x="7606997" y="3798701"/>
            <a:ext cx="9257499" cy="6198325"/>
          </a:xfrm>
          <a:prstGeom prst="rect">
            <a:avLst/>
          </a:prstGeom>
        </p:spPr>
      </p:pic>
    </p:spTree>
    <p:extLst>
      <p:ext uri="{BB962C8B-B14F-4D97-AF65-F5344CB8AC3E}">
        <p14:creationId xmlns:p14="http://schemas.microsoft.com/office/powerpoint/2010/main" val="2478671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302C84-87C4-45BD-9C27-92B725C924CE}"/>
              </a:ext>
            </a:extLst>
          </p:cNvPr>
          <p:cNvPicPr>
            <a:picLocks noChangeAspect="1"/>
          </p:cNvPicPr>
          <p:nvPr/>
        </p:nvPicPr>
        <p:blipFill rotWithShape="1">
          <a:blip r:embed="rId3"/>
          <a:srcRect t="60278"/>
          <a:stretch/>
        </p:blipFill>
        <p:spPr>
          <a:xfrm>
            <a:off x="9617549" y="4980430"/>
            <a:ext cx="8372644" cy="4466277"/>
          </a:xfrm>
          <a:prstGeom prst="rect">
            <a:avLst/>
          </a:prstGeom>
        </p:spPr>
      </p:pic>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239: Incident Complexity Analysis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19</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4"/>
          <a:stretch>
            <a:fillRect/>
          </a:stretch>
        </p:blipFill>
        <p:spPr>
          <a:xfrm>
            <a:off x="1765300" y="430042"/>
            <a:ext cx="851429" cy="851429"/>
          </a:xfrm>
          <a:prstGeom prst="rect">
            <a:avLst/>
          </a:prstGeom>
          <a:solidFill>
            <a:srgbClr val="007BAF"/>
          </a:solidFill>
        </p:spPr>
      </p:pic>
      <p:pic>
        <p:nvPicPr>
          <p:cNvPr id="9" name="Picture 8">
            <a:extLst>
              <a:ext uri="{FF2B5EF4-FFF2-40B4-BE49-F238E27FC236}">
                <a16:creationId xmlns:a16="http://schemas.microsoft.com/office/drawing/2014/main" id="{C5F08A40-4384-42BC-A1EB-AFB4344D6E91}"/>
              </a:ext>
            </a:extLst>
          </p:cNvPr>
          <p:cNvPicPr>
            <a:picLocks noChangeAspect="1"/>
          </p:cNvPicPr>
          <p:nvPr/>
        </p:nvPicPr>
        <p:blipFill rotWithShape="1">
          <a:blip r:embed="rId5"/>
          <a:srcRect b="48758"/>
          <a:stretch/>
        </p:blipFill>
        <p:spPr>
          <a:xfrm>
            <a:off x="785402" y="2109743"/>
            <a:ext cx="8710293" cy="6067513"/>
          </a:xfrm>
          <a:prstGeom prst="rect">
            <a:avLst/>
          </a:prstGeom>
        </p:spPr>
      </p:pic>
      <p:sp>
        <p:nvSpPr>
          <p:cNvPr id="13" name="TextBox 12">
            <a:extLst>
              <a:ext uri="{FF2B5EF4-FFF2-40B4-BE49-F238E27FC236}">
                <a16:creationId xmlns:a16="http://schemas.microsoft.com/office/drawing/2014/main" id="{DF6C6053-0355-4AE5-9284-EE73676C1A98}"/>
              </a:ext>
            </a:extLst>
          </p:cNvPr>
          <p:cNvSpPr txBox="1"/>
          <p:nvPr/>
        </p:nvSpPr>
        <p:spPr>
          <a:xfrm>
            <a:off x="10361856" y="3068132"/>
            <a:ext cx="7140742" cy="507831"/>
          </a:xfrm>
          <a:prstGeom prst="rect">
            <a:avLst/>
          </a:prstGeom>
          <a:noFill/>
        </p:spPr>
        <p:txBody>
          <a:bodyPr wrap="square" rtlCol="0">
            <a:spAutoFit/>
          </a:bodyPr>
          <a:lstStyle/>
          <a:p>
            <a:r>
              <a:rPr lang="en-US" i="1" dirty="0"/>
              <a:t>A. through H. listed on following pages</a:t>
            </a:r>
          </a:p>
        </p:txBody>
      </p:sp>
    </p:spTree>
    <p:extLst>
      <p:ext uri="{BB962C8B-B14F-4D97-AF65-F5344CB8AC3E}">
        <p14:creationId xmlns:p14="http://schemas.microsoft.com/office/powerpoint/2010/main" val="40768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Overview</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6758A743-9C25-4424-9E1B-FD978F351629}"/>
              </a:ext>
            </a:extLst>
          </p:cNvPr>
          <p:cNvPicPr>
            <a:picLocks noChangeAspect="1"/>
          </p:cNvPicPr>
          <p:nvPr/>
        </p:nvPicPr>
        <p:blipFill>
          <a:blip r:embed="rId4"/>
          <a:stretch>
            <a:fillRect/>
          </a:stretch>
        </p:blipFill>
        <p:spPr>
          <a:xfrm>
            <a:off x="726806" y="2677075"/>
            <a:ext cx="5672125" cy="5624857"/>
          </a:xfrm>
          <a:prstGeom prst="rect">
            <a:avLst/>
          </a:prstGeom>
        </p:spPr>
      </p:pic>
      <p:sp>
        <p:nvSpPr>
          <p:cNvPr id="7" name="TextBox 6">
            <a:extLst>
              <a:ext uri="{FF2B5EF4-FFF2-40B4-BE49-F238E27FC236}">
                <a16:creationId xmlns:a16="http://schemas.microsoft.com/office/drawing/2014/main" id="{AC4F8EE4-49FF-4F66-A406-88160AE1AEFE}"/>
              </a:ext>
            </a:extLst>
          </p:cNvPr>
          <p:cNvSpPr txBox="1"/>
          <p:nvPr/>
        </p:nvSpPr>
        <p:spPr>
          <a:xfrm>
            <a:off x="6954252" y="2514065"/>
            <a:ext cx="10606942" cy="7294305"/>
          </a:xfrm>
          <a:prstGeom prst="rect">
            <a:avLst/>
          </a:prstGeom>
          <a:noFill/>
        </p:spPr>
        <p:txBody>
          <a:bodyPr wrap="square" rtlCol="0">
            <a:spAutoFit/>
          </a:bodyPr>
          <a:lstStyle/>
          <a:p>
            <a:r>
              <a:rPr lang="en-US" sz="3600" i="1" dirty="0"/>
              <a:t>This course is designed to bridge the gaps between ICS 300, ICS 400, and position specific training – providing an overall awareness the responsibilities, tools, and nuances of each major position/role within the Incident Command System.  </a:t>
            </a:r>
          </a:p>
          <a:p>
            <a:endParaRPr lang="en-US" sz="3600" i="1" dirty="0"/>
          </a:p>
          <a:p>
            <a:r>
              <a:rPr lang="en-US" sz="3600" i="1" dirty="0"/>
              <a:t>This training series is designed to be used as a supplement to NIMS All-Hazard training, position qualification task books, job aids, and the Incident Management Handbook as we progress from seminar to tabletop (TTX) to full-scale (FSE) exercises.</a:t>
            </a:r>
          </a:p>
          <a:p>
            <a:endParaRPr lang="en-US" sz="3600" i="1" dirty="0">
              <a:effectLst/>
              <a:latin typeface="arial" panose="020B0604020202020204" pitchFamily="34" charset="0"/>
            </a:endParaRPr>
          </a:p>
          <a:p>
            <a:endParaRPr lang="en-US" sz="3600" i="1" dirty="0">
              <a:effectLst/>
              <a:latin typeface="arial" panose="020B0604020202020204" pitchFamily="34" charset="0"/>
            </a:endParaRPr>
          </a:p>
        </p:txBody>
      </p:sp>
    </p:spTree>
    <p:extLst>
      <p:ext uri="{BB962C8B-B14F-4D97-AF65-F5344CB8AC3E}">
        <p14:creationId xmlns:p14="http://schemas.microsoft.com/office/powerpoint/2010/main" val="259642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239: Incident Complexity Analysis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20</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8" name="TextBox 7">
            <a:extLst>
              <a:ext uri="{FF2B5EF4-FFF2-40B4-BE49-F238E27FC236}">
                <a16:creationId xmlns:a16="http://schemas.microsoft.com/office/drawing/2014/main" id="{A360133B-1623-48CC-A32E-101B22085301}"/>
              </a:ext>
            </a:extLst>
          </p:cNvPr>
          <p:cNvSpPr txBox="1"/>
          <p:nvPr/>
        </p:nvSpPr>
        <p:spPr>
          <a:xfrm>
            <a:off x="9144000" y="1941524"/>
            <a:ext cx="8296275" cy="8140690"/>
          </a:xfrm>
          <a:prstGeom prst="rect">
            <a:avLst/>
          </a:prstGeom>
          <a:noFill/>
        </p:spPr>
        <p:txBody>
          <a:bodyPr wrap="square">
            <a:spAutoFit/>
          </a:bodyPr>
          <a:lstStyle/>
          <a:p>
            <a:r>
              <a:rPr lang="en-US" sz="3200" b="1" dirty="0"/>
              <a:t>C. Resources Threatened</a:t>
            </a:r>
          </a:p>
          <a:p>
            <a:pPr marL="457200" indent="-457200">
              <a:buFont typeface="Arial" panose="020B0604020202020204" pitchFamily="34" charset="0"/>
              <a:buChar char="•"/>
            </a:pPr>
            <a:r>
              <a:rPr lang="en-US" dirty="0"/>
              <a:t>Marine Transportation System</a:t>
            </a:r>
          </a:p>
          <a:p>
            <a:pPr marL="457200" indent="-457200">
              <a:buFont typeface="Arial" panose="020B0604020202020204" pitchFamily="34" charset="0"/>
              <a:buChar char="•"/>
            </a:pPr>
            <a:r>
              <a:rPr lang="en-US" dirty="0"/>
              <a:t>Developments and infrastructure facilities – CIKR? NIPP?</a:t>
            </a:r>
          </a:p>
          <a:p>
            <a:pPr marL="457200" indent="-457200">
              <a:buFont typeface="Arial" panose="020B0604020202020204" pitchFamily="34" charset="0"/>
              <a:buChar char="•"/>
            </a:pPr>
            <a:r>
              <a:rPr lang="en-US" dirty="0"/>
              <a:t>Restricted, threatened, or endangered species habitat</a:t>
            </a:r>
          </a:p>
          <a:p>
            <a:pPr marL="457200" indent="-457200">
              <a:buFont typeface="Arial" panose="020B0604020202020204" pitchFamily="34" charset="0"/>
              <a:buChar char="•"/>
            </a:pPr>
            <a:r>
              <a:rPr lang="en-US" dirty="0"/>
              <a:t>Cultural or historical sites</a:t>
            </a:r>
          </a:p>
          <a:p>
            <a:pPr marL="457200" indent="-457200">
              <a:buFont typeface="Arial" panose="020B0604020202020204" pitchFamily="34" charset="0"/>
              <a:buChar char="•"/>
            </a:pPr>
            <a:r>
              <a:rPr lang="en-US" dirty="0"/>
              <a:t>Unique natural resources, special delegation areas, wilderness</a:t>
            </a:r>
          </a:p>
          <a:p>
            <a:pPr marL="457200" indent="-457200">
              <a:buFont typeface="Arial" panose="020B0604020202020204" pitchFamily="34" charset="0"/>
              <a:buChar char="•"/>
            </a:pPr>
            <a:r>
              <a:rPr lang="en-US" dirty="0"/>
              <a:t>Other special resources</a:t>
            </a:r>
          </a:p>
          <a:p>
            <a:endParaRPr lang="en-US" dirty="0"/>
          </a:p>
          <a:p>
            <a:r>
              <a:rPr lang="en-US" sz="3200" b="1" dirty="0"/>
              <a:t>D. Safety</a:t>
            </a:r>
          </a:p>
          <a:p>
            <a:pPr marL="457200" indent="-457200">
              <a:buFont typeface="Arial" panose="020B0604020202020204" pitchFamily="34" charset="0"/>
              <a:buChar char="•"/>
            </a:pPr>
            <a:r>
              <a:rPr lang="en-US" dirty="0"/>
              <a:t>Unusually hazardous incident conditions</a:t>
            </a:r>
          </a:p>
          <a:p>
            <a:pPr marL="457200" indent="-457200">
              <a:buFont typeface="Arial" panose="020B0604020202020204" pitchFamily="34" charset="0"/>
              <a:buChar char="•"/>
            </a:pPr>
            <a:r>
              <a:rPr lang="en-US" dirty="0"/>
              <a:t>Serious accidents or fatalities</a:t>
            </a:r>
          </a:p>
          <a:p>
            <a:pPr marL="457200" indent="-457200">
              <a:buFont typeface="Arial" panose="020B0604020202020204" pitchFamily="34" charset="0"/>
              <a:buChar char="•"/>
            </a:pPr>
            <a:r>
              <a:rPr lang="en-US" dirty="0"/>
              <a:t>Threat to public safety from the incident and related operations</a:t>
            </a:r>
          </a:p>
          <a:p>
            <a:pPr marL="457200" indent="-457200">
              <a:buFont typeface="Arial" panose="020B0604020202020204" pitchFamily="34" charset="0"/>
              <a:buChar char="•"/>
            </a:pPr>
            <a:r>
              <a:rPr lang="en-US" dirty="0"/>
              <a:t>Restrictions and/or closures of area surrounding the incident in effect or being considered</a:t>
            </a:r>
          </a:p>
          <a:p>
            <a:pPr marL="457200" indent="-457200">
              <a:buFont typeface="Arial" panose="020B0604020202020204" pitchFamily="34" charset="0"/>
              <a:buChar char="•"/>
            </a:pPr>
            <a:r>
              <a:rPr lang="en-US" dirty="0"/>
              <a:t>No night operations in place for safety reasons</a:t>
            </a:r>
          </a:p>
          <a:p>
            <a:pPr marL="457200" indent="-45720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FD34DA33-928F-4354-92F6-8A10B6FEFA0E}"/>
              </a:ext>
            </a:extLst>
          </p:cNvPr>
          <p:cNvSpPr txBox="1"/>
          <p:nvPr/>
        </p:nvSpPr>
        <p:spPr>
          <a:xfrm>
            <a:off x="409575" y="1941524"/>
            <a:ext cx="8324850" cy="8140690"/>
          </a:xfrm>
          <a:prstGeom prst="rect">
            <a:avLst/>
          </a:prstGeom>
          <a:noFill/>
        </p:spPr>
        <p:txBody>
          <a:bodyPr wrap="square">
            <a:spAutoFit/>
          </a:bodyPr>
          <a:lstStyle/>
          <a:p>
            <a:r>
              <a:rPr lang="en-US" sz="3200" b="1" dirty="0"/>
              <a:t>A. Incident Behavior (Observed or Predicted)</a:t>
            </a:r>
          </a:p>
          <a:p>
            <a:pPr marL="457200" indent="-457200">
              <a:buFont typeface="Arial" panose="020B0604020202020204" pitchFamily="34" charset="0"/>
              <a:buChar char="•"/>
            </a:pPr>
            <a:r>
              <a:rPr lang="en-US" dirty="0"/>
              <a:t>Incident predicted to increase in magnitude, duration, or in the total affected area.</a:t>
            </a:r>
          </a:p>
          <a:p>
            <a:pPr marL="457200" indent="-457200">
              <a:buFont typeface="Arial" panose="020B0604020202020204" pitchFamily="34" charset="0"/>
              <a:buChar char="•"/>
            </a:pPr>
            <a:r>
              <a:rPr lang="en-US" dirty="0"/>
              <a:t>Weather forecast indicating worsening conditions or no significant relief.</a:t>
            </a:r>
          </a:p>
          <a:p>
            <a:pPr marL="457200" indent="-457200">
              <a:buFont typeface="Arial" panose="020B0604020202020204" pitchFamily="34" charset="0"/>
              <a:buChar char="•"/>
            </a:pPr>
            <a:r>
              <a:rPr lang="en-US" dirty="0"/>
              <a:t>Public impact is increasing in magnitude and complexity (number of people affected and duration is increasing.</a:t>
            </a:r>
          </a:p>
          <a:p>
            <a:pPr marL="457200" indent="-457200">
              <a:buFont typeface="Arial" panose="020B0604020202020204" pitchFamily="34" charset="0"/>
              <a:buChar char="•"/>
            </a:pPr>
            <a:r>
              <a:rPr lang="en-US" dirty="0"/>
              <a:t>Potential exists for public impact</a:t>
            </a:r>
          </a:p>
          <a:p>
            <a:endParaRPr lang="en-US" dirty="0"/>
          </a:p>
          <a:p>
            <a:r>
              <a:rPr lang="en-US" sz="3200" b="1" dirty="0"/>
              <a:t>B. Resources Committed </a:t>
            </a:r>
          </a:p>
          <a:p>
            <a:pPr marL="457200" indent="-457200">
              <a:buFont typeface="Arial" panose="020B0604020202020204" pitchFamily="34" charset="0"/>
              <a:buChar char="•"/>
            </a:pPr>
            <a:r>
              <a:rPr lang="en-US" dirty="0"/>
              <a:t>200 or more personnel are assigned</a:t>
            </a:r>
          </a:p>
          <a:p>
            <a:pPr marL="457200" indent="-457200">
              <a:buFont typeface="Arial" panose="020B0604020202020204" pitchFamily="34" charset="0"/>
              <a:buChar char="•"/>
            </a:pPr>
            <a:r>
              <a:rPr lang="en-US" dirty="0"/>
              <a:t>Total More than five divisions and/or groups. </a:t>
            </a:r>
          </a:p>
          <a:p>
            <a:pPr marL="457200" indent="-457200">
              <a:buFont typeface="Arial" panose="020B0604020202020204" pitchFamily="34" charset="0"/>
              <a:buChar char="•"/>
            </a:pPr>
            <a:r>
              <a:rPr lang="en-US" dirty="0"/>
              <a:t>Wide variety of special support personnel (highly specialized functions)</a:t>
            </a:r>
          </a:p>
          <a:p>
            <a:pPr marL="457200" indent="-457200">
              <a:buFont typeface="Arial" panose="020B0604020202020204" pitchFamily="34" charset="0"/>
              <a:buChar char="•"/>
            </a:pPr>
            <a:r>
              <a:rPr lang="en-US" dirty="0"/>
              <a:t>Substantial air operation which is not properly staffed. </a:t>
            </a:r>
          </a:p>
          <a:p>
            <a:pPr marL="457200" indent="-457200">
              <a:buFont typeface="Arial" panose="020B0604020202020204" pitchFamily="34" charset="0"/>
              <a:buChar char="•"/>
            </a:pPr>
            <a:r>
              <a:rPr lang="en-US" dirty="0"/>
              <a:t>Majority of available initial responder resources committed.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12072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239: Incident Complexity Analysis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21</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10" name="TextBox 9">
            <a:extLst>
              <a:ext uri="{FF2B5EF4-FFF2-40B4-BE49-F238E27FC236}">
                <a16:creationId xmlns:a16="http://schemas.microsoft.com/office/drawing/2014/main" id="{2E16714D-8F18-456E-822E-B6C7290FDF0D}"/>
              </a:ext>
            </a:extLst>
          </p:cNvPr>
          <p:cNvSpPr txBox="1"/>
          <p:nvPr/>
        </p:nvSpPr>
        <p:spPr>
          <a:xfrm>
            <a:off x="973054" y="2357022"/>
            <a:ext cx="8296275" cy="7725192"/>
          </a:xfrm>
          <a:prstGeom prst="rect">
            <a:avLst/>
          </a:prstGeom>
          <a:noFill/>
        </p:spPr>
        <p:txBody>
          <a:bodyPr wrap="square">
            <a:spAutoFit/>
          </a:bodyPr>
          <a:lstStyle/>
          <a:p>
            <a:r>
              <a:rPr lang="en-US" sz="3200" b="1" dirty="0"/>
              <a:t>E. Ownership</a:t>
            </a:r>
          </a:p>
          <a:p>
            <a:pPr marL="457200" indent="-457200">
              <a:buFont typeface="Arial" panose="020B0604020202020204" pitchFamily="34" charset="0"/>
              <a:buChar char="•"/>
            </a:pPr>
            <a:r>
              <a:rPr lang="en-US" dirty="0"/>
              <a:t>Incident Involves or threatens more than one jurisdiction</a:t>
            </a:r>
          </a:p>
          <a:p>
            <a:pPr marL="457200" indent="-457200">
              <a:buFont typeface="Arial" panose="020B0604020202020204" pitchFamily="34" charset="0"/>
              <a:buChar char="•"/>
            </a:pPr>
            <a:r>
              <a:rPr lang="en-US" dirty="0"/>
              <a:t>Potential for claims</a:t>
            </a:r>
          </a:p>
          <a:p>
            <a:pPr marL="457200" indent="-457200">
              <a:buFont typeface="Arial" panose="020B0604020202020204" pitchFamily="34" charset="0"/>
              <a:buChar char="•"/>
            </a:pPr>
            <a:r>
              <a:rPr lang="en-US" dirty="0"/>
              <a:t>Different or conflicting management objectives</a:t>
            </a:r>
          </a:p>
          <a:p>
            <a:pPr marL="457200" indent="-457200">
              <a:buFont typeface="Arial" panose="020B0604020202020204" pitchFamily="34" charset="0"/>
              <a:buChar char="•"/>
            </a:pPr>
            <a:r>
              <a:rPr lang="en-US" dirty="0"/>
              <a:t>Disputes over incident responsibility</a:t>
            </a:r>
          </a:p>
          <a:p>
            <a:pPr marL="457200" indent="-457200">
              <a:buFont typeface="Arial" panose="020B0604020202020204" pitchFamily="34" charset="0"/>
              <a:buChar char="•"/>
            </a:pPr>
            <a:r>
              <a:rPr lang="en-US" dirty="0"/>
              <a:t>Potential for Unified Command</a:t>
            </a:r>
          </a:p>
          <a:p>
            <a:endParaRPr lang="en-US" dirty="0"/>
          </a:p>
          <a:p>
            <a:r>
              <a:rPr lang="en-US" sz="3200" b="1" dirty="0"/>
              <a:t>F. External Influences</a:t>
            </a:r>
          </a:p>
          <a:p>
            <a:pPr marL="457200" indent="-457200">
              <a:buFont typeface="Arial" panose="020B0604020202020204" pitchFamily="34" charset="0"/>
              <a:buChar char="•"/>
            </a:pPr>
            <a:r>
              <a:rPr lang="en-US" dirty="0"/>
              <a:t>Controversial Emergency Response procedure</a:t>
            </a:r>
          </a:p>
          <a:p>
            <a:pPr marL="457200" indent="-457200">
              <a:buFont typeface="Arial" panose="020B0604020202020204" pitchFamily="34" charset="0"/>
              <a:buChar char="•"/>
            </a:pPr>
            <a:r>
              <a:rPr lang="en-US" dirty="0"/>
              <a:t>Pre-existing controversies/relationships</a:t>
            </a:r>
          </a:p>
          <a:p>
            <a:pPr marL="457200" indent="-457200">
              <a:buFont typeface="Arial" panose="020B0604020202020204" pitchFamily="34" charset="0"/>
              <a:buChar char="•"/>
            </a:pPr>
            <a:r>
              <a:rPr lang="en-US" dirty="0"/>
              <a:t>Sensitive media relationships</a:t>
            </a:r>
          </a:p>
          <a:p>
            <a:pPr marL="457200" indent="-457200">
              <a:buFont typeface="Arial" panose="020B0604020202020204" pitchFamily="34" charset="0"/>
              <a:buChar char="•"/>
            </a:pPr>
            <a:r>
              <a:rPr lang="en-US" dirty="0"/>
              <a:t>Other management problems</a:t>
            </a:r>
          </a:p>
          <a:p>
            <a:pPr marL="457200" indent="-457200">
              <a:buFont typeface="Arial" panose="020B0604020202020204" pitchFamily="34" charset="0"/>
              <a:buChar char="•"/>
            </a:pPr>
            <a:r>
              <a:rPr lang="en-US" dirty="0"/>
              <a:t>Sensitive political areas</a:t>
            </a:r>
          </a:p>
          <a:p>
            <a:pPr marL="457200" indent="-457200">
              <a:buFont typeface="Arial" panose="020B0604020202020204" pitchFamily="34" charset="0"/>
              <a:buChar char="•"/>
            </a:pPr>
            <a:r>
              <a:rPr lang="en-US" dirty="0"/>
              <a:t>Other external influences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8869AB3C-4E70-45CE-84EF-4C2C8F0FBB5B}"/>
              </a:ext>
            </a:extLst>
          </p:cNvPr>
          <p:cNvSpPr txBox="1"/>
          <p:nvPr/>
        </p:nvSpPr>
        <p:spPr>
          <a:xfrm>
            <a:off x="9269329" y="2357022"/>
            <a:ext cx="8296275" cy="8140690"/>
          </a:xfrm>
          <a:prstGeom prst="rect">
            <a:avLst/>
          </a:prstGeom>
          <a:noFill/>
        </p:spPr>
        <p:txBody>
          <a:bodyPr wrap="square">
            <a:spAutoFit/>
          </a:bodyPr>
          <a:lstStyle/>
          <a:p>
            <a:r>
              <a:rPr lang="en-US" sz="3200" b="1" dirty="0"/>
              <a:t>G. Change in Strategy</a:t>
            </a:r>
          </a:p>
          <a:p>
            <a:pPr marL="457200" indent="-457200">
              <a:buFont typeface="Arial" panose="020B0604020202020204" pitchFamily="34" charset="0"/>
              <a:buChar char="•"/>
            </a:pPr>
            <a:r>
              <a:rPr lang="en-US" dirty="0"/>
              <a:t>Change in Strategy</a:t>
            </a:r>
          </a:p>
          <a:p>
            <a:pPr marL="457200" indent="-457200">
              <a:buFont typeface="Arial" panose="020B0604020202020204" pitchFamily="34" charset="0"/>
              <a:buChar char="•"/>
            </a:pPr>
            <a:r>
              <a:rPr lang="en-US" dirty="0"/>
              <a:t>Public safety complexes are increasing (disease outbreaks; looting; civil unrest; expanding plume from HazMat; etc.)</a:t>
            </a:r>
          </a:p>
          <a:p>
            <a:pPr marL="457200" indent="-457200">
              <a:buFont typeface="Arial" panose="020B0604020202020204" pitchFamily="34" charset="0"/>
              <a:buChar char="•"/>
            </a:pPr>
            <a:r>
              <a:rPr lang="en-US" dirty="0"/>
              <a:t>Incident Safety Analysis (ISA) invalid or requires updating</a:t>
            </a:r>
          </a:p>
          <a:p>
            <a:endParaRPr lang="en-US" dirty="0"/>
          </a:p>
          <a:p>
            <a:r>
              <a:rPr lang="en-US" sz="3200" b="1" dirty="0"/>
              <a:t>H. Existing Incident Management Personnel</a:t>
            </a:r>
          </a:p>
          <a:p>
            <a:pPr marL="457200" indent="-457200">
              <a:buFont typeface="Arial" panose="020B0604020202020204" pitchFamily="34" charset="0"/>
              <a:buChar char="•"/>
            </a:pPr>
            <a:r>
              <a:rPr lang="en-US" dirty="0"/>
              <a:t>Worked two operational periods without achieving initial objectives</a:t>
            </a:r>
          </a:p>
          <a:p>
            <a:pPr marL="457200" indent="-457200">
              <a:buFont typeface="Arial" panose="020B0604020202020204" pitchFamily="34" charset="0"/>
              <a:buChar char="•"/>
            </a:pPr>
            <a:r>
              <a:rPr lang="en-US" dirty="0"/>
              <a:t>Existing management organization ineffective</a:t>
            </a:r>
          </a:p>
          <a:p>
            <a:pPr marL="457200" indent="-457200">
              <a:buFont typeface="Arial" panose="020B0604020202020204" pitchFamily="34" charset="0"/>
              <a:buChar char="•"/>
            </a:pPr>
            <a:r>
              <a:rPr lang="en-US" dirty="0"/>
              <a:t>Incident management personnel overextended mentally or physically</a:t>
            </a:r>
          </a:p>
          <a:p>
            <a:pPr marL="457200" indent="-457200">
              <a:buFont typeface="Arial" panose="020B0604020202020204" pitchFamily="34" charset="0"/>
              <a:buChar char="•"/>
            </a:pPr>
            <a:r>
              <a:rPr lang="en-US" dirty="0"/>
              <a:t>Incident Action Plans (IAP), briefings, etc. missing or poorly prepared.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613899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PIO and LOFR</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22</a:t>
            </a:fld>
            <a:endParaRPr lang="en-US" dirty="0"/>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3" name="TextBox 2">
            <a:extLst>
              <a:ext uri="{FF2B5EF4-FFF2-40B4-BE49-F238E27FC236}">
                <a16:creationId xmlns:a16="http://schemas.microsoft.com/office/drawing/2014/main" id="{1478A3EB-681B-4E8C-8910-721244660D34}"/>
              </a:ext>
            </a:extLst>
          </p:cNvPr>
          <p:cNvSpPr txBox="1"/>
          <p:nvPr/>
        </p:nvSpPr>
        <p:spPr>
          <a:xfrm>
            <a:off x="505326" y="1876926"/>
            <a:ext cx="17277348" cy="7402026"/>
          </a:xfrm>
          <a:prstGeom prst="rect">
            <a:avLst/>
          </a:prstGeom>
          <a:noFill/>
        </p:spPr>
        <p:txBody>
          <a:bodyPr wrap="square" rtlCol="0">
            <a:spAutoFit/>
          </a:bodyPr>
          <a:lstStyle/>
          <a:p>
            <a:pPr algn="l"/>
            <a:r>
              <a:rPr lang="en-US" sz="3200" dirty="0"/>
              <a:t>The responsibilities of the Public Information Officer (PIO) and the Liaison Officer (LOFR) often become intertwined because each position deals with entities outside of the response organization. </a:t>
            </a:r>
          </a:p>
          <a:p>
            <a:pPr algn="l"/>
            <a:endParaRPr lang="en-US" sz="3200" dirty="0"/>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dirty="0"/>
              <a:t>BOTH</a:t>
            </a:r>
            <a:r>
              <a:rPr lang="en-US" sz="3200" dirty="0"/>
              <a:t>: Serve as primary POC for all stakeholders who are not represented on the Incident Management Team and ensure their concerns, objectives, input, and issues are effectively addressed by someone.</a:t>
            </a:r>
          </a:p>
          <a:p>
            <a:pPr algn="l"/>
            <a:endParaRPr lang="en-US" sz="3200" dirty="0"/>
          </a:p>
          <a:p>
            <a:pPr marL="342900" marR="0" lvl="0" indent="-3429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The </a:t>
            </a:r>
            <a:r>
              <a:rPr lang="en-US" sz="3200" b="1" dirty="0"/>
              <a:t>PIO</a:t>
            </a:r>
            <a:r>
              <a:rPr lang="en-US" sz="3200" dirty="0"/>
              <a:t> is responsible to working with the media and general public where the objective is to provide timely information about response efforts to them and ensure that response objectives and public information objectives are aligned to keep news releases and information products accurate. </a:t>
            </a:r>
            <a:endParaRPr lang="en-US" sz="3200" dirty="0">
              <a:effectLst/>
              <a:latin typeface="arial" panose="020B0604020202020204" pitchFamily="34" charset="0"/>
            </a:endParaRPr>
          </a:p>
          <a:p>
            <a:pPr marL="0" indent="0" algn="l">
              <a:buFont typeface="Arial" panose="020B0604020202020204" pitchFamily="34" charset="0"/>
              <a:buNone/>
            </a:pPr>
            <a:endParaRPr lang="en-US" sz="3200" dirty="0"/>
          </a:p>
          <a:p>
            <a:pPr marL="342900" indent="-342900" algn="l">
              <a:buFont typeface="Arial" panose="020B0604020202020204" pitchFamily="34" charset="0"/>
              <a:buChar char="•"/>
            </a:pPr>
            <a:r>
              <a:rPr lang="en-US" sz="3200" dirty="0"/>
              <a:t>The</a:t>
            </a:r>
            <a:r>
              <a:rPr lang="en-US" sz="3200" b="1" dirty="0"/>
              <a:t> LOFR </a:t>
            </a:r>
            <a:r>
              <a:rPr lang="en-US" sz="3200" dirty="0"/>
              <a:t>is responsible for working with any public entity requesting incident information, namely assisting and cooperating agencies, stakeholder groups, and government officials who have a vested interest and will be expected to provide input into the response process and will expect situation reports from the Incident/Unified Command. </a:t>
            </a:r>
          </a:p>
          <a:p>
            <a:endParaRPr lang="en-US" dirty="0"/>
          </a:p>
        </p:txBody>
      </p:sp>
    </p:spTree>
    <p:extLst>
      <p:ext uri="{BB962C8B-B14F-4D97-AF65-F5344CB8AC3E}">
        <p14:creationId xmlns:p14="http://schemas.microsoft.com/office/powerpoint/2010/main" val="246916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Public Information Officer (PIO)</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23</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6" name="Table 5">
            <a:extLst>
              <a:ext uri="{FF2B5EF4-FFF2-40B4-BE49-F238E27FC236}">
                <a16:creationId xmlns:a16="http://schemas.microsoft.com/office/drawing/2014/main" id="{047C4035-F58A-44EC-B9C0-FD75C8226F8D}"/>
              </a:ext>
            </a:extLst>
          </p:cNvPr>
          <p:cNvGraphicFramePr>
            <a:graphicFrameLocks noGrp="1"/>
          </p:cNvGraphicFramePr>
          <p:nvPr>
            <p:extLst>
              <p:ext uri="{D42A27DB-BD31-4B8C-83A1-F6EECF244321}">
                <p14:modId xmlns:p14="http://schemas.microsoft.com/office/powerpoint/2010/main" val="2206369996"/>
              </p:ext>
            </p:extLst>
          </p:nvPr>
        </p:nvGraphicFramePr>
        <p:xfrm>
          <a:off x="1007706" y="2094958"/>
          <a:ext cx="16534335" cy="7374034"/>
        </p:xfrm>
        <a:graphic>
          <a:graphicData uri="http://schemas.openxmlformats.org/drawingml/2006/table">
            <a:tbl>
              <a:tblPr/>
              <a:tblGrid>
                <a:gridCol w="16534335">
                  <a:extLst>
                    <a:ext uri="{9D8B030D-6E8A-4147-A177-3AD203B41FA5}">
                      <a16:colId xmlns:a16="http://schemas.microsoft.com/office/drawing/2014/main" val="1919756151"/>
                    </a:ext>
                  </a:extLst>
                </a:gridCol>
              </a:tblGrid>
              <a:tr h="6011710">
                <a:tc>
                  <a:txBody>
                    <a:bodyPr/>
                    <a:lstStyle/>
                    <a:p>
                      <a:r>
                        <a:rPr lang="en-US" sz="3600" dirty="0"/>
                        <a:t>The primary responsibilities of the Public Information Officer are to effectively coordinate with media and general public interested in the incident. </a:t>
                      </a:r>
                    </a:p>
                    <a:p>
                      <a:endParaRPr lang="en-US" sz="2700" dirty="0"/>
                    </a:p>
                    <a:p>
                      <a:pPr marL="457200" indent="-457200">
                        <a:buFont typeface="Arial" panose="020B0604020202020204" pitchFamily="34" charset="0"/>
                        <a:buChar char="•"/>
                      </a:pPr>
                      <a:r>
                        <a:rPr lang="en-US" sz="3200" dirty="0"/>
                        <a:t>Develop a media strategy, review strategy with Command prior to implementation. </a:t>
                      </a:r>
                    </a:p>
                    <a:p>
                      <a:pPr marL="457200" indent="-457200">
                        <a:buFont typeface="Arial" panose="020B0604020202020204" pitchFamily="34" charset="0"/>
                        <a:buChar char="•"/>
                      </a:pPr>
                      <a:r>
                        <a:rPr lang="en-US" sz="3200" dirty="0"/>
                        <a:t>Establish contact with other public information personnel. </a:t>
                      </a:r>
                    </a:p>
                    <a:p>
                      <a:pPr marL="457200" indent="-457200">
                        <a:buFont typeface="Arial" panose="020B0604020202020204" pitchFamily="34" charset="0"/>
                        <a:buChar char="•"/>
                      </a:pPr>
                      <a:r>
                        <a:rPr lang="en-US" sz="3200" dirty="0"/>
                        <a:t>Locate and establish a Joint Information Center (JIC). </a:t>
                      </a:r>
                    </a:p>
                    <a:p>
                      <a:pPr marL="457200" indent="-457200">
                        <a:buFont typeface="Arial" panose="020B0604020202020204" pitchFamily="34" charset="0"/>
                        <a:buChar char="•"/>
                      </a:pPr>
                      <a:r>
                        <a:rPr lang="en-US" sz="3200" dirty="0"/>
                        <a:t>Provide talking points to Command for press briefings, VIP visits and town hall meetings. </a:t>
                      </a:r>
                    </a:p>
                    <a:p>
                      <a:pPr marL="457200" indent="-457200">
                        <a:buFont typeface="Arial" panose="020B0604020202020204" pitchFamily="34" charset="0"/>
                        <a:buChar char="•"/>
                      </a:pPr>
                      <a:r>
                        <a:rPr lang="en-US" sz="3200" dirty="0"/>
                        <a:t>Keep command informed of any potential adverse political, social and economic impacts. </a:t>
                      </a:r>
                    </a:p>
                    <a:p>
                      <a:pPr marL="457200" indent="-457200">
                        <a:buFont typeface="Arial" panose="020B0604020202020204" pitchFamily="34" charset="0"/>
                        <a:buChar char="•"/>
                      </a:pPr>
                      <a:r>
                        <a:rPr lang="en-US" sz="3200" dirty="0"/>
                        <a:t>Serve as key contributor to the public’s perception of the response effort. </a:t>
                      </a:r>
                    </a:p>
                    <a:p>
                      <a:pPr marL="457200" indent="-457200">
                        <a:buFont typeface="Arial" panose="020B0604020202020204" pitchFamily="34" charset="0"/>
                        <a:buChar char="•"/>
                      </a:pPr>
                      <a:r>
                        <a:rPr lang="en-US" sz="3200" dirty="0"/>
                        <a:t>Manage the public information Staff Organization, including the assignment of Assistant PIOs and forming teams where necessary. </a:t>
                      </a:r>
                    </a:p>
                    <a:p>
                      <a:pPr marL="457200" indent="-457200">
                        <a:buFont typeface="Arial" panose="020B0604020202020204" pitchFamily="34" charset="0"/>
                        <a:buChar char="•"/>
                      </a:pPr>
                      <a:r>
                        <a:rPr lang="en-US" sz="3200" dirty="0"/>
                        <a:t>Brief Command on public information issues and concerns. </a:t>
                      </a:r>
                    </a:p>
                    <a:p>
                      <a:pPr marL="457200" indent="-457200">
                        <a:buFont typeface="Arial" panose="020B0604020202020204" pitchFamily="34" charset="0"/>
                        <a:buChar char="•"/>
                      </a:pPr>
                      <a:r>
                        <a:rPr lang="en-US" sz="3200" dirty="0"/>
                        <a:t>Review the Incident Action Plan (IAP) to ensure public information-oriented objectives, messages, issues and information are included as appropriate. </a:t>
                      </a:r>
                    </a:p>
                    <a:p>
                      <a:pPr marL="457200" indent="-457200">
                        <a:buFont typeface="Arial" panose="020B0604020202020204" pitchFamily="34" charset="0"/>
                        <a:buChar char="•"/>
                      </a:pPr>
                      <a:r>
                        <a:rPr lang="en-US" sz="3200" dirty="0"/>
                        <a:t>Review support and/or contingency plans for integration of stakeholder input and involvement.</a:t>
                      </a:r>
                      <a:endParaRPr lang="en-US" sz="3200" dirty="0">
                        <a:effectLst/>
                      </a:endParaRPr>
                    </a:p>
                  </a:txBody>
                  <a:tcPr marL="6557" marR="6557" marT="6557" marB="6557" anchor="ctr">
                    <a:lnL>
                      <a:noFill/>
                    </a:lnL>
                    <a:lnR>
                      <a:noFill/>
                    </a:lnR>
                    <a:lnT>
                      <a:noFill/>
                    </a:lnT>
                    <a:lnB>
                      <a:noFill/>
                    </a:lnB>
                    <a:solidFill>
                      <a:srgbClr val="FFFFFF"/>
                    </a:solidFill>
                  </a:tcPr>
                </a:tc>
                <a:extLst>
                  <a:ext uri="{0D108BD9-81ED-4DB2-BD59-A6C34878D82A}">
                    <a16:rowId xmlns:a16="http://schemas.microsoft.com/office/drawing/2014/main" val="1794002460"/>
                  </a:ext>
                </a:extLst>
              </a:tr>
            </a:tbl>
          </a:graphicData>
        </a:graphic>
      </p:graphicFrame>
    </p:spTree>
    <p:extLst>
      <p:ext uri="{BB962C8B-B14F-4D97-AF65-F5344CB8AC3E}">
        <p14:creationId xmlns:p14="http://schemas.microsoft.com/office/powerpoint/2010/main" val="40010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Liaison Officer (LOFR) </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24</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3" name="TextBox 2">
            <a:extLst>
              <a:ext uri="{FF2B5EF4-FFF2-40B4-BE49-F238E27FC236}">
                <a16:creationId xmlns:a16="http://schemas.microsoft.com/office/drawing/2014/main" id="{0A313331-8F2C-427C-914D-B8C13C11107A}"/>
              </a:ext>
            </a:extLst>
          </p:cNvPr>
          <p:cNvSpPr txBox="1"/>
          <p:nvPr/>
        </p:nvSpPr>
        <p:spPr>
          <a:xfrm>
            <a:off x="1257300" y="1899141"/>
            <a:ext cx="16155403" cy="8017579"/>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3200" dirty="0"/>
              <a:t>Supervise and manage the Liaison Network, providing appropriate information, delegation, authority, and accountability to the Liaison staff.</a:t>
            </a:r>
          </a:p>
          <a:p>
            <a:pPr marL="1143000" lvl="1" indent="-457200">
              <a:spcAft>
                <a:spcPts val="600"/>
              </a:spcAft>
              <a:buFont typeface="Arial" panose="020B0604020202020204" pitchFamily="34" charset="0"/>
              <a:buChar char="•"/>
            </a:pPr>
            <a:r>
              <a:rPr lang="en-US" sz="3200" dirty="0"/>
              <a:t>ALOFR’s commonly placed at: ICP, EOC’s, JFO</a:t>
            </a:r>
          </a:p>
          <a:p>
            <a:pPr marL="457200" indent="-457200">
              <a:spcAft>
                <a:spcPts val="600"/>
              </a:spcAft>
              <a:buFont typeface="Arial" panose="020B0604020202020204" pitchFamily="34" charset="0"/>
              <a:buChar char="•"/>
            </a:pPr>
            <a:r>
              <a:rPr lang="en-US" sz="3200" dirty="0"/>
              <a:t>Manage stakeholders, develop and maintain Stakeholder Coordination and Outreach Plans</a:t>
            </a:r>
          </a:p>
          <a:p>
            <a:pPr marL="1143000" lvl="1" indent="-457200">
              <a:spcAft>
                <a:spcPts val="600"/>
              </a:spcAft>
              <a:buFont typeface="Arial" panose="020B0604020202020204" pitchFamily="34" charset="0"/>
              <a:buChar char="•"/>
            </a:pPr>
            <a:r>
              <a:rPr lang="en-US" sz="3200" dirty="0"/>
              <a:t>Assisting and cooperating agencies</a:t>
            </a:r>
          </a:p>
          <a:p>
            <a:pPr marL="1143000" lvl="1" indent="-457200">
              <a:spcAft>
                <a:spcPts val="600"/>
              </a:spcAft>
              <a:buFont typeface="Arial" panose="020B0604020202020204" pitchFamily="34" charset="0"/>
              <a:buChar char="•"/>
            </a:pPr>
            <a:r>
              <a:rPr lang="en-US" sz="3200" dirty="0"/>
              <a:t>Agency Representatives</a:t>
            </a:r>
          </a:p>
          <a:p>
            <a:pPr marL="1143000" lvl="1" indent="-457200">
              <a:spcAft>
                <a:spcPts val="600"/>
              </a:spcAft>
              <a:buFont typeface="Arial" panose="020B0604020202020204" pitchFamily="34" charset="0"/>
              <a:buChar char="•"/>
            </a:pPr>
            <a:r>
              <a:rPr lang="en-US" sz="3200" dirty="0"/>
              <a:t>Interagency contacts</a:t>
            </a:r>
          </a:p>
          <a:p>
            <a:pPr marL="457200" indent="-457200">
              <a:spcAft>
                <a:spcPts val="600"/>
              </a:spcAft>
              <a:buFont typeface="Arial" panose="020B0604020202020204" pitchFamily="34" charset="0"/>
              <a:buChar char="•"/>
            </a:pPr>
            <a:r>
              <a:rPr lang="en-US" sz="3200" dirty="0"/>
              <a:t>Active participant in meetings – speaking for all stakeholders</a:t>
            </a:r>
          </a:p>
          <a:p>
            <a:pPr marL="457200" indent="-457200">
              <a:spcAft>
                <a:spcPts val="600"/>
              </a:spcAft>
              <a:buFont typeface="Arial" panose="020B0604020202020204" pitchFamily="34" charset="0"/>
              <a:buChar char="•"/>
            </a:pPr>
            <a:r>
              <a:rPr lang="en-US" sz="3200" dirty="0"/>
              <a:t>Effectively channel assisting agency resources and cooperating agency support into the operational planning process.</a:t>
            </a:r>
          </a:p>
          <a:p>
            <a:pPr marL="457200" indent="-457200">
              <a:buFont typeface="Arial" panose="020B0604020202020204" pitchFamily="34" charset="0"/>
              <a:buChar char="•"/>
            </a:pPr>
            <a:endParaRPr lang="en-US" sz="3200" dirty="0"/>
          </a:p>
          <a:p>
            <a:r>
              <a:rPr lang="en-US" sz="3200" b="1" i="1" dirty="0"/>
              <a:t>ALOFR – double meaning: </a:t>
            </a:r>
            <a:r>
              <a:rPr lang="en-US" sz="3200" i="1" dirty="0"/>
              <a:t>Important to clarify when working with external stakeholders</a:t>
            </a:r>
          </a:p>
          <a:p>
            <a:pPr marL="457200" indent="-457200">
              <a:buFont typeface="Arial" panose="020B0604020202020204" pitchFamily="34" charset="0"/>
              <a:buChar char="•"/>
            </a:pPr>
            <a:r>
              <a:rPr lang="en-US" sz="3200" dirty="0"/>
              <a:t>Assistant Liaison Officer </a:t>
            </a:r>
          </a:p>
          <a:p>
            <a:pPr marL="457200" indent="-457200">
              <a:buFont typeface="Arial" panose="020B0604020202020204" pitchFamily="34" charset="0"/>
              <a:buChar char="•"/>
            </a:pPr>
            <a:r>
              <a:rPr lang="en-US" sz="3200" dirty="0"/>
              <a:t>Agency Liaison Officers (AKA CG Agency Representative or AREP)</a:t>
            </a:r>
          </a:p>
          <a:p>
            <a:pPr marL="1143000" lvl="1" indent="-457200">
              <a:buFont typeface="Arial" panose="020B0604020202020204" pitchFamily="34" charset="0"/>
              <a:buChar char="•"/>
            </a:pPr>
            <a:endParaRPr lang="en-US" dirty="0"/>
          </a:p>
        </p:txBody>
      </p:sp>
    </p:spTree>
    <p:extLst>
      <p:ext uri="{BB962C8B-B14F-4D97-AF65-F5344CB8AC3E}">
        <p14:creationId xmlns:p14="http://schemas.microsoft.com/office/powerpoint/2010/main" val="392671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240: Information Management Plan</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25</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6" name="Table 5">
            <a:extLst>
              <a:ext uri="{FF2B5EF4-FFF2-40B4-BE49-F238E27FC236}">
                <a16:creationId xmlns:a16="http://schemas.microsoft.com/office/drawing/2014/main" id="{047C4035-F58A-44EC-B9C0-FD75C8226F8D}"/>
              </a:ext>
            </a:extLst>
          </p:cNvPr>
          <p:cNvGraphicFramePr>
            <a:graphicFrameLocks noGrp="1"/>
          </p:cNvGraphicFramePr>
          <p:nvPr>
            <p:extLst>
              <p:ext uri="{D42A27DB-BD31-4B8C-83A1-F6EECF244321}">
                <p14:modId xmlns:p14="http://schemas.microsoft.com/office/powerpoint/2010/main" val="905438220"/>
              </p:ext>
            </p:extLst>
          </p:nvPr>
        </p:nvGraphicFramePr>
        <p:xfrm>
          <a:off x="1471904" y="2638645"/>
          <a:ext cx="15411365" cy="6306572"/>
        </p:xfrm>
        <a:graphic>
          <a:graphicData uri="http://schemas.openxmlformats.org/drawingml/2006/table">
            <a:tbl>
              <a:tblPr/>
              <a:tblGrid>
                <a:gridCol w="15411365">
                  <a:extLst>
                    <a:ext uri="{9D8B030D-6E8A-4147-A177-3AD203B41FA5}">
                      <a16:colId xmlns:a16="http://schemas.microsoft.com/office/drawing/2014/main" val="1919756151"/>
                    </a:ext>
                  </a:extLst>
                </a:gridCol>
              </a:tblGrid>
              <a:tr h="368538">
                <a:tc>
                  <a:txBody>
                    <a:bodyPr/>
                    <a:lstStyle/>
                    <a:p>
                      <a:endParaRPr lang="en-US" sz="1900" dirty="0">
                        <a:effectLst/>
                      </a:endParaRPr>
                    </a:p>
                  </a:txBody>
                  <a:tcPr marL="6557" marR="6557" marT="6557" marB="6557" anchor="ctr">
                    <a:lnL>
                      <a:noFill/>
                    </a:lnL>
                    <a:lnR>
                      <a:noFill/>
                    </a:lnR>
                    <a:lnT>
                      <a:noFill/>
                    </a:lnT>
                    <a:lnB>
                      <a:noFill/>
                    </a:lnB>
                    <a:solidFill>
                      <a:srgbClr val="FFFFFF"/>
                    </a:solidFill>
                  </a:tcPr>
                </a:tc>
                <a:extLst>
                  <a:ext uri="{0D108BD9-81ED-4DB2-BD59-A6C34878D82A}">
                    <a16:rowId xmlns:a16="http://schemas.microsoft.com/office/drawing/2014/main" val="1794002460"/>
                  </a:ext>
                </a:extLst>
              </a:tr>
              <a:tr h="5938034">
                <a:tc>
                  <a:txBody>
                    <a:bodyPr/>
                    <a:lstStyle/>
                    <a:p>
                      <a:pPr algn="l"/>
                      <a:endParaRPr lang="en-US" sz="2000" dirty="0">
                        <a:effectLst/>
                        <a:latin typeface="arial" panose="020B0604020202020204" pitchFamily="34" charset="0"/>
                      </a:endParaRPr>
                    </a:p>
                  </a:txBody>
                  <a:tcPr marL="65566" marR="0" marT="0" marB="0" anchor="ctr">
                    <a:lnL>
                      <a:noFill/>
                    </a:lnL>
                    <a:lnR>
                      <a:noFill/>
                    </a:lnR>
                    <a:lnT>
                      <a:noFill/>
                    </a:lnT>
                    <a:lnB>
                      <a:noFill/>
                    </a:lnB>
                    <a:solidFill>
                      <a:srgbClr val="FFFFFF"/>
                    </a:solidFill>
                  </a:tcPr>
                </a:tc>
                <a:extLst>
                  <a:ext uri="{0D108BD9-81ED-4DB2-BD59-A6C34878D82A}">
                    <a16:rowId xmlns:a16="http://schemas.microsoft.com/office/drawing/2014/main" val="2495915650"/>
                  </a:ext>
                </a:extLst>
              </a:tr>
            </a:tbl>
          </a:graphicData>
        </a:graphic>
      </p:graphicFrame>
      <p:pic>
        <p:nvPicPr>
          <p:cNvPr id="7" name="Picture 6">
            <a:extLst>
              <a:ext uri="{FF2B5EF4-FFF2-40B4-BE49-F238E27FC236}">
                <a16:creationId xmlns:a16="http://schemas.microsoft.com/office/drawing/2014/main" id="{F275E2A2-EFFB-4F50-8039-F16BDB77A2AA}"/>
              </a:ext>
            </a:extLst>
          </p:cNvPr>
          <p:cNvPicPr>
            <a:picLocks noChangeAspect="1"/>
          </p:cNvPicPr>
          <p:nvPr/>
        </p:nvPicPr>
        <p:blipFill rotWithShape="1">
          <a:blip r:embed="rId4"/>
          <a:srcRect b="65907"/>
          <a:stretch/>
        </p:blipFill>
        <p:spPr>
          <a:xfrm>
            <a:off x="881145" y="3801979"/>
            <a:ext cx="15934950" cy="4375373"/>
          </a:xfrm>
          <a:prstGeom prst="rect">
            <a:avLst/>
          </a:prstGeom>
        </p:spPr>
      </p:pic>
    </p:spTree>
    <p:extLst>
      <p:ext uri="{BB962C8B-B14F-4D97-AF65-F5344CB8AC3E}">
        <p14:creationId xmlns:p14="http://schemas.microsoft.com/office/powerpoint/2010/main" val="2445168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Safety Officer (SOFR)</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26</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3" name="TextBox 2">
            <a:extLst>
              <a:ext uri="{FF2B5EF4-FFF2-40B4-BE49-F238E27FC236}">
                <a16:creationId xmlns:a16="http://schemas.microsoft.com/office/drawing/2014/main" id="{ED23F630-D09A-4E2F-B217-5338790E8849}"/>
              </a:ext>
            </a:extLst>
          </p:cNvPr>
          <p:cNvSpPr txBox="1"/>
          <p:nvPr/>
        </p:nvSpPr>
        <p:spPr>
          <a:xfrm>
            <a:off x="931793" y="2279374"/>
            <a:ext cx="10955407" cy="6909584"/>
          </a:xfrm>
          <a:prstGeom prst="rect">
            <a:avLst/>
          </a:prstGeom>
          <a:noFill/>
        </p:spPr>
        <p:txBody>
          <a:bodyPr wrap="square" rtlCol="0">
            <a:spAutoFit/>
          </a:bodyPr>
          <a:lstStyle/>
          <a:p>
            <a:pPr marL="457200" indent="-457200">
              <a:buFont typeface="Arial" panose="020B0604020202020204" pitchFamily="34" charset="0"/>
              <a:buChar char="•"/>
            </a:pPr>
            <a:r>
              <a:rPr lang="en-US" sz="3200" dirty="0"/>
              <a:t>Conduct Safety Evaluation</a:t>
            </a:r>
          </a:p>
          <a:p>
            <a:pPr marL="457200" indent="-457200">
              <a:buFont typeface="Arial" panose="020B0604020202020204" pitchFamily="34" charset="0"/>
              <a:buChar char="•"/>
            </a:pPr>
            <a:r>
              <a:rPr lang="en-US" sz="3200" dirty="0"/>
              <a:t>Develop ICS 208 Site Safety and Health Plan</a:t>
            </a:r>
          </a:p>
          <a:p>
            <a:pPr marL="457200" indent="-457200">
              <a:buFont typeface="Arial" panose="020B0604020202020204" pitchFamily="34" charset="0"/>
              <a:buChar char="•"/>
            </a:pPr>
            <a:r>
              <a:rPr lang="en-US" sz="3200" dirty="0"/>
              <a:t>Brief Personnel on Site Safety and Health Plan</a:t>
            </a:r>
          </a:p>
          <a:p>
            <a:pPr marL="457200" indent="-457200">
              <a:buFont typeface="Arial" panose="020B0604020202020204" pitchFamily="34" charset="0"/>
              <a:buChar char="•"/>
            </a:pPr>
            <a:r>
              <a:rPr lang="en-US" sz="3200" dirty="0"/>
              <a:t>Review ICS 206 Medical Plan</a:t>
            </a:r>
          </a:p>
          <a:p>
            <a:pPr marL="457200" indent="-457200">
              <a:buFont typeface="Arial" panose="020B0604020202020204" pitchFamily="34" charset="0"/>
              <a:buChar char="•"/>
            </a:pPr>
            <a:r>
              <a:rPr lang="en-US" sz="3200" dirty="0"/>
              <a:t>Conduct Operational Risk Analysis</a:t>
            </a:r>
          </a:p>
          <a:p>
            <a:pPr marL="457200" indent="-457200">
              <a:buFont typeface="Arial" panose="020B0604020202020204" pitchFamily="34" charset="0"/>
              <a:buChar char="•"/>
            </a:pPr>
            <a:r>
              <a:rPr lang="en-US" sz="3200" dirty="0"/>
              <a:t>Mitigate Operational Hazards</a:t>
            </a:r>
          </a:p>
          <a:p>
            <a:pPr marL="457200" indent="-457200">
              <a:buFont typeface="Arial" panose="020B0604020202020204" pitchFamily="34" charset="0"/>
              <a:buChar char="•"/>
            </a:pPr>
            <a:r>
              <a:rPr lang="en-US" sz="3200" dirty="0"/>
              <a:t>Mitigate non-Operational Hazards</a:t>
            </a:r>
          </a:p>
          <a:p>
            <a:pPr marL="457200" indent="-457200">
              <a:buFont typeface="Arial" panose="020B0604020202020204" pitchFamily="34" charset="0"/>
              <a:buChar char="•"/>
            </a:pPr>
            <a:r>
              <a:rPr lang="en-US" sz="3200" dirty="0"/>
              <a:t>Attend meetings and provide Safety Status Briefings</a:t>
            </a:r>
          </a:p>
          <a:p>
            <a:pPr marL="457200" indent="-457200">
              <a:buFont typeface="Arial" panose="020B0604020202020204" pitchFamily="34" charset="0"/>
              <a:buChar char="•"/>
            </a:pPr>
            <a:r>
              <a:rPr lang="en-US" sz="3200" dirty="0"/>
              <a:t>Investigate accidents/illnesses</a:t>
            </a:r>
          </a:p>
          <a:p>
            <a:pPr marL="457200" indent="-457200">
              <a:buFont typeface="Arial" panose="020B0604020202020204" pitchFamily="34" charset="0"/>
              <a:buChar char="•"/>
            </a:pPr>
            <a:r>
              <a:rPr lang="en-US" sz="3200" dirty="0"/>
              <a:t>Participate in the development of the Demobilization Plan</a:t>
            </a:r>
          </a:p>
          <a:p>
            <a:pPr marL="457200" indent="-457200">
              <a:buFont typeface="Arial" panose="020B0604020202020204" pitchFamily="34" charset="0"/>
              <a:buChar char="•"/>
            </a:pPr>
            <a:r>
              <a:rPr lang="en-US" sz="3200" dirty="0"/>
              <a:t>Review Communications Plan</a:t>
            </a:r>
          </a:p>
          <a:p>
            <a:pPr marL="457200" indent="-457200">
              <a:buFont typeface="Arial" panose="020B0604020202020204" pitchFamily="34" charset="0"/>
              <a:buChar char="•"/>
            </a:pPr>
            <a:r>
              <a:rPr lang="en-US" sz="3200" dirty="0"/>
              <a:t>Maintain safety documentation</a:t>
            </a:r>
          </a:p>
          <a:p>
            <a:pPr marL="457200" indent="-457200">
              <a:buFont typeface="Arial" panose="020B0604020202020204" pitchFamily="34" charset="0"/>
              <a:buChar char="•"/>
            </a:pPr>
            <a:r>
              <a:rPr lang="en-US" sz="3200" dirty="0"/>
              <a:t>Manage Safety Staff</a:t>
            </a:r>
          </a:p>
          <a:p>
            <a:pPr marL="457200" indent="-45720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6578C10C-7EFD-4A46-AA68-09C2AEFDEF07}"/>
              </a:ext>
            </a:extLst>
          </p:cNvPr>
          <p:cNvSpPr txBox="1"/>
          <p:nvPr/>
        </p:nvSpPr>
        <p:spPr>
          <a:xfrm>
            <a:off x="9582150" y="7814102"/>
            <a:ext cx="7622006" cy="1985159"/>
          </a:xfrm>
          <a:prstGeom prst="rect">
            <a:avLst/>
          </a:prstGeom>
          <a:noFill/>
        </p:spPr>
        <p:txBody>
          <a:bodyPr wrap="square" rtlCol="0">
            <a:spAutoFit/>
          </a:bodyPr>
          <a:lstStyle/>
          <a:p>
            <a:pPr algn="r"/>
            <a:r>
              <a:rPr lang="en-US" sz="3200" i="1" dirty="0"/>
              <a:t>While the primary customer is Operations, </a:t>
            </a:r>
          </a:p>
          <a:p>
            <a:pPr algn="r"/>
            <a:r>
              <a:rPr lang="en-US" sz="3200" i="1" dirty="0"/>
              <a:t>SOFR will interact a significant </a:t>
            </a:r>
          </a:p>
          <a:p>
            <a:pPr algn="r"/>
            <a:r>
              <a:rPr lang="en-US" sz="3200" i="1" dirty="0"/>
              <a:t>amount with Planning and Logistics</a:t>
            </a:r>
          </a:p>
          <a:p>
            <a:endParaRPr lang="en-US" dirty="0"/>
          </a:p>
        </p:txBody>
      </p:sp>
      <p:pic>
        <p:nvPicPr>
          <p:cNvPr id="8" name="Picture 7">
            <a:extLst>
              <a:ext uri="{FF2B5EF4-FFF2-40B4-BE49-F238E27FC236}">
                <a16:creationId xmlns:a16="http://schemas.microsoft.com/office/drawing/2014/main" id="{1447E71D-2EF9-4825-80CA-F92E1C4B7625}"/>
              </a:ext>
            </a:extLst>
          </p:cNvPr>
          <p:cNvPicPr>
            <a:picLocks noChangeAspect="1"/>
          </p:cNvPicPr>
          <p:nvPr/>
        </p:nvPicPr>
        <p:blipFill>
          <a:blip r:embed="rId4"/>
          <a:stretch>
            <a:fillRect/>
          </a:stretch>
        </p:blipFill>
        <p:spPr>
          <a:xfrm>
            <a:off x="11526907" y="1701849"/>
            <a:ext cx="5829300" cy="5829300"/>
          </a:xfrm>
          <a:prstGeom prst="rect">
            <a:avLst/>
          </a:prstGeom>
        </p:spPr>
      </p:pic>
    </p:spTree>
    <p:extLst>
      <p:ext uri="{BB962C8B-B14F-4D97-AF65-F5344CB8AC3E}">
        <p14:creationId xmlns:p14="http://schemas.microsoft.com/office/powerpoint/2010/main" val="2572659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208: Site Safety Plan</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27</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13" name="Picture 12">
            <a:extLst>
              <a:ext uri="{FF2B5EF4-FFF2-40B4-BE49-F238E27FC236}">
                <a16:creationId xmlns:a16="http://schemas.microsoft.com/office/drawing/2014/main" id="{B2B1A5B6-D437-4CE9-A52C-D91D4311AB78}"/>
              </a:ext>
            </a:extLst>
          </p:cNvPr>
          <p:cNvPicPr>
            <a:picLocks noChangeAspect="1"/>
          </p:cNvPicPr>
          <p:nvPr/>
        </p:nvPicPr>
        <p:blipFill>
          <a:blip r:embed="rId4"/>
          <a:stretch>
            <a:fillRect/>
          </a:stretch>
        </p:blipFill>
        <p:spPr>
          <a:xfrm>
            <a:off x="2765322" y="4340392"/>
            <a:ext cx="11449050" cy="4686300"/>
          </a:xfrm>
          <a:prstGeom prst="rect">
            <a:avLst/>
          </a:prstGeom>
        </p:spPr>
      </p:pic>
      <p:pic>
        <p:nvPicPr>
          <p:cNvPr id="15" name="Picture 14">
            <a:extLst>
              <a:ext uri="{FF2B5EF4-FFF2-40B4-BE49-F238E27FC236}">
                <a16:creationId xmlns:a16="http://schemas.microsoft.com/office/drawing/2014/main" id="{F79E8170-FA8C-4863-B457-01DA3B53A936}"/>
              </a:ext>
            </a:extLst>
          </p:cNvPr>
          <p:cNvPicPr>
            <a:picLocks noChangeAspect="1"/>
          </p:cNvPicPr>
          <p:nvPr/>
        </p:nvPicPr>
        <p:blipFill>
          <a:blip r:embed="rId5"/>
          <a:stretch>
            <a:fillRect/>
          </a:stretch>
        </p:blipFill>
        <p:spPr>
          <a:xfrm>
            <a:off x="2765322" y="1807549"/>
            <a:ext cx="11544300" cy="2400300"/>
          </a:xfrm>
          <a:prstGeom prst="rect">
            <a:avLst/>
          </a:prstGeom>
        </p:spPr>
      </p:pic>
    </p:spTree>
    <p:extLst>
      <p:ext uri="{BB962C8B-B14F-4D97-AF65-F5344CB8AC3E}">
        <p14:creationId xmlns:p14="http://schemas.microsoft.com/office/powerpoint/2010/main" val="3434247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ICS 208 CG SSP-A: </a:t>
            </a:r>
            <a:br>
              <a:rPr lang="en-US" sz="6600" dirty="0"/>
            </a:br>
            <a:r>
              <a:rPr lang="en-US" sz="6600" dirty="0"/>
              <a:t>Emergency Safety and Response</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28</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B9388DD7-060B-465C-A4A8-737B776F66BF}"/>
              </a:ext>
            </a:extLst>
          </p:cNvPr>
          <p:cNvPicPr>
            <a:picLocks noChangeAspect="1"/>
          </p:cNvPicPr>
          <p:nvPr/>
        </p:nvPicPr>
        <p:blipFill>
          <a:blip r:embed="rId4"/>
          <a:stretch>
            <a:fillRect/>
          </a:stretch>
        </p:blipFill>
        <p:spPr>
          <a:xfrm>
            <a:off x="375869" y="2145593"/>
            <a:ext cx="8391526" cy="6262333"/>
          </a:xfrm>
          <a:prstGeom prst="rect">
            <a:avLst/>
          </a:prstGeom>
        </p:spPr>
      </p:pic>
      <p:pic>
        <p:nvPicPr>
          <p:cNvPr id="8" name="Picture 7">
            <a:extLst>
              <a:ext uri="{FF2B5EF4-FFF2-40B4-BE49-F238E27FC236}">
                <a16:creationId xmlns:a16="http://schemas.microsoft.com/office/drawing/2014/main" id="{62EDDCB4-4B98-4370-9066-EF7D56FFEC8A}"/>
              </a:ext>
            </a:extLst>
          </p:cNvPr>
          <p:cNvPicPr>
            <a:picLocks noChangeAspect="1"/>
          </p:cNvPicPr>
          <p:nvPr/>
        </p:nvPicPr>
        <p:blipFill>
          <a:blip r:embed="rId5"/>
          <a:stretch>
            <a:fillRect/>
          </a:stretch>
        </p:blipFill>
        <p:spPr>
          <a:xfrm>
            <a:off x="9144000" y="2135788"/>
            <a:ext cx="8391526" cy="6272138"/>
          </a:xfrm>
          <a:prstGeom prst="rect">
            <a:avLst/>
          </a:prstGeom>
        </p:spPr>
      </p:pic>
    </p:spTree>
    <p:extLst>
      <p:ext uri="{BB962C8B-B14F-4D97-AF65-F5344CB8AC3E}">
        <p14:creationId xmlns:p14="http://schemas.microsoft.com/office/powerpoint/2010/main" val="3674943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ICS 208 CG SSP-A2:  Emergency Site Non-Hazardous Assessment Forms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29</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7FBEB297-7E65-4E3C-B062-A08A7757E774}"/>
              </a:ext>
            </a:extLst>
          </p:cNvPr>
          <p:cNvPicPr>
            <a:picLocks noChangeAspect="1"/>
          </p:cNvPicPr>
          <p:nvPr/>
        </p:nvPicPr>
        <p:blipFill>
          <a:blip r:embed="rId4"/>
          <a:stretch>
            <a:fillRect/>
          </a:stretch>
        </p:blipFill>
        <p:spPr>
          <a:xfrm>
            <a:off x="501566" y="1987718"/>
            <a:ext cx="8624201" cy="6381748"/>
          </a:xfrm>
          <a:prstGeom prst="rect">
            <a:avLst/>
          </a:prstGeom>
        </p:spPr>
      </p:pic>
      <p:pic>
        <p:nvPicPr>
          <p:cNvPr id="8" name="Picture 7">
            <a:extLst>
              <a:ext uri="{FF2B5EF4-FFF2-40B4-BE49-F238E27FC236}">
                <a16:creationId xmlns:a16="http://schemas.microsoft.com/office/drawing/2014/main" id="{FFDA309C-0D21-41EC-A3B6-9AFBF6281E1E}"/>
              </a:ext>
            </a:extLst>
          </p:cNvPr>
          <p:cNvPicPr>
            <a:picLocks noChangeAspect="1"/>
          </p:cNvPicPr>
          <p:nvPr/>
        </p:nvPicPr>
        <p:blipFill>
          <a:blip r:embed="rId5"/>
          <a:stretch>
            <a:fillRect/>
          </a:stretch>
        </p:blipFill>
        <p:spPr>
          <a:xfrm>
            <a:off x="9269677" y="1987716"/>
            <a:ext cx="8651713" cy="6381749"/>
          </a:xfrm>
          <a:prstGeom prst="rect">
            <a:avLst/>
          </a:prstGeom>
        </p:spPr>
      </p:pic>
    </p:spTree>
    <p:extLst>
      <p:ext uri="{BB962C8B-B14F-4D97-AF65-F5344CB8AC3E}">
        <p14:creationId xmlns:p14="http://schemas.microsoft.com/office/powerpoint/2010/main" val="189259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Incident Command and Command Staff</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3</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6" name="Table 5">
            <a:extLst>
              <a:ext uri="{FF2B5EF4-FFF2-40B4-BE49-F238E27FC236}">
                <a16:creationId xmlns:a16="http://schemas.microsoft.com/office/drawing/2014/main" id="{047C4035-F58A-44EC-B9C0-FD75C8226F8D}"/>
              </a:ext>
            </a:extLst>
          </p:cNvPr>
          <p:cNvGraphicFramePr>
            <a:graphicFrameLocks noGrp="1"/>
          </p:cNvGraphicFramePr>
          <p:nvPr>
            <p:extLst>
              <p:ext uri="{D42A27DB-BD31-4B8C-83A1-F6EECF244321}">
                <p14:modId xmlns:p14="http://schemas.microsoft.com/office/powerpoint/2010/main" val="2517429688"/>
              </p:ext>
            </p:extLst>
          </p:nvPr>
        </p:nvGraphicFramePr>
        <p:xfrm>
          <a:off x="1257300" y="2356295"/>
          <a:ext cx="15625970" cy="6588922"/>
        </p:xfrm>
        <a:graphic>
          <a:graphicData uri="http://schemas.openxmlformats.org/drawingml/2006/table">
            <a:tbl>
              <a:tblPr/>
              <a:tblGrid>
                <a:gridCol w="15625970">
                  <a:extLst>
                    <a:ext uri="{9D8B030D-6E8A-4147-A177-3AD203B41FA5}">
                      <a16:colId xmlns:a16="http://schemas.microsoft.com/office/drawing/2014/main" val="1919756151"/>
                    </a:ext>
                  </a:extLst>
                </a:gridCol>
              </a:tblGrid>
              <a:tr h="385038">
                <a:tc>
                  <a:txBody>
                    <a:bodyPr/>
                    <a:lstStyle/>
                    <a:p>
                      <a:endParaRPr lang="en-US" sz="1900">
                        <a:effectLst/>
                      </a:endParaRPr>
                    </a:p>
                  </a:txBody>
                  <a:tcPr marL="6557" marR="6557" marT="6557" marB="6557" anchor="ctr">
                    <a:lnL>
                      <a:noFill/>
                    </a:lnL>
                    <a:lnR>
                      <a:noFill/>
                    </a:lnR>
                    <a:lnT>
                      <a:noFill/>
                    </a:lnT>
                    <a:lnB>
                      <a:noFill/>
                    </a:lnB>
                    <a:solidFill>
                      <a:srgbClr val="FFFFFF"/>
                    </a:solidFill>
                  </a:tcPr>
                </a:tc>
                <a:extLst>
                  <a:ext uri="{0D108BD9-81ED-4DB2-BD59-A6C34878D82A}">
                    <a16:rowId xmlns:a16="http://schemas.microsoft.com/office/drawing/2014/main" val="1794002460"/>
                  </a:ext>
                </a:extLst>
              </a:tr>
              <a:tr h="6203884">
                <a:tc>
                  <a:txBody>
                    <a:bodyPr/>
                    <a:lstStyle/>
                    <a:p>
                      <a:pPr algn="l"/>
                      <a:endParaRPr lang="en-US" sz="2000" dirty="0">
                        <a:effectLst/>
                        <a:latin typeface="arial" panose="020B0604020202020204" pitchFamily="34" charset="0"/>
                      </a:endParaRPr>
                    </a:p>
                  </a:txBody>
                  <a:tcPr marL="65566" marR="0" marT="0" marB="0" anchor="ctr">
                    <a:lnL>
                      <a:noFill/>
                    </a:lnL>
                    <a:lnR>
                      <a:noFill/>
                    </a:lnR>
                    <a:lnT>
                      <a:noFill/>
                    </a:lnT>
                    <a:lnB>
                      <a:noFill/>
                    </a:lnB>
                    <a:solidFill>
                      <a:srgbClr val="FFFFFF"/>
                    </a:solidFill>
                  </a:tcPr>
                </a:tc>
                <a:extLst>
                  <a:ext uri="{0D108BD9-81ED-4DB2-BD59-A6C34878D82A}">
                    <a16:rowId xmlns:a16="http://schemas.microsoft.com/office/drawing/2014/main" val="2495915650"/>
                  </a:ext>
                </a:extLst>
              </a:tr>
            </a:tbl>
          </a:graphicData>
        </a:graphic>
      </p:graphicFrame>
      <p:pic>
        <p:nvPicPr>
          <p:cNvPr id="10" name="Picture 9">
            <a:extLst>
              <a:ext uri="{FF2B5EF4-FFF2-40B4-BE49-F238E27FC236}">
                <a16:creationId xmlns:a16="http://schemas.microsoft.com/office/drawing/2014/main" id="{702CEB29-E7FE-4165-AAAC-9E7C87578106}"/>
              </a:ext>
            </a:extLst>
          </p:cNvPr>
          <p:cNvPicPr>
            <a:picLocks noChangeAspect="1"/>
          </p:cNvPicPr>
          <p:nvPr/>
        </p:nvPicPr>
        <p:blipFill>
          <a:blip r:embed="rId4"/>
          <a:stretch>
            <a:fillRect/>
          </a:stretch>
        </p:blipFill>
        <p:spPr>
          <a:xfrm>
            <a:off x="1399321" y="2121604"/>
            <a:ext cx="8691769" cy="6588922"/>
          </a:xfrm>
          <a:prstGeom prst="rect">
            <a:avLst/>
          </a:prstGeom>
        </p:spPr>
      </p:pic>
      <p:sp>
        <p:nvSpPr>
          <p:cNvPr id="12" name="TextBox 11">
            <a:extLst>
              <a:ext uri="{FF2B5EF4-FFF2-40B4-BE49-F238E27FC236}">
                <a16:creationId xmlns:a16="http://schemas.microsoft.com/office/drawing/2014/main" id="{D6E2EE3A-902E-46B7-B69F-5374950AB912}"/>
              </a:ext>
            </a:extLst>
          </p:cNvPr>
          <p:cNvSpPr txBox="1"/>
          <p:nvPr/>
        </p:nvSpPr>
        <p:spPr>
          <a:xfrm>
            <a:off x="11370920" y="5376160"/>
            <a:ext cx="6189052" cy="2554545"/>
          </a:xfrm>
          <a:prstGeom prst="rect">
            <a:avLst/>
          </a:prstGeom>
          <a:noFill/>
        </p:spPr>
        <p:txBody>
          <a:bodyPr wrap="square" rtlCol="0">
            <a:spAutoFit/>
          </a:bodyPr>
          <a:lstStyle/>
          <a:p>
            <a:endParaRPr lang="en-US" sz="3200" dirty="0"/>
          </a:p>
          <a:p>
            <a:endParaRPr lang="en-US" sz="3200" dirty="0"/>
          </a:p>
          <a:p>
            <a:r>
              <a:rPr lang="en-US" sz="3200" dirty="0"/>
              <a:t>The Command Staff provide Information, Safety, and Liaison services for the entire organization</a:t>
            </a:r>
          </a:p>
        </p:txBody>
      </p:sp>
    </p:spTree>
    <p:extLst>
      <p:ext uri="{BB962C8B-B14F-4D97-AF65-F5344CB8AC3E}">
        <p14:creationId xmlns:p14="http://schemas.microsoft.com/office/powerpoint/2010/main" val="419847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ICS 208 CG SSP-B: Site Safety Plan</a:t>
            </a:r>
            <a:br>
              <a:rPr lang="en-US" sz="6600" dirty="0"/>
            </a:br>
            <a:r>
              <a:rPr lang="en-US" sz="6600" dirty="0"/>
              <a:t>Hazard Identification/Eval/Control</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30</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FACD8E48-54B2-4F03-8B32-B92CED9B83AB}"/>
              </a:ext>
            </a:extLst>
          </p:cNvPr>
          <p:cNvPicPr>
            <a:picLocks noChangeAspect="1"/>
          </p:cNvPicPr>
          <p:nvPr/>
        </p:nvPicPr>
        <p:blipFill>
          <a:blip r:embed="rId4"/>
          <a:stretch>
            <a:fillRect/>
          </a:stretch>
        </p:blipFill>
        <p:spPr>
          <a:xfrm>
            <a:off x="3523999" y="1836720"/>
            <a:ext cx="10277475" cy="7524750"/>
          </a:xfrm>
          <a:prstGeom prst="rect">
            <a:avLst/>
          </a:prstGeom>
        </p:spPr>
      </p:pic>
    </p:spTree>
    <p:extLst>
      <p:ext uri="{BB962C8B-B14F-4D97-AF65-F5344CB8AC3E}">
        <p14:creationId xmlns:p14="http://schemas.microsoft.com/office/powerpoint/2010/main" val="320099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ICS 208 CG SSP-C: </a:t>
            </a:r>
            <a:br>
              <a:rPr lang="en-US" sz="6600" dirty="0"/>
            </a:br>
            <a:r>
              <a:rPr lang="en-US" sz="6600" dirty="0"/>
              <a:t>Site Map</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31</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02B9B496-47AF-4764-9822-6966766BEAF9}"/>
              </a:ext>
            </a:extLst>
          </p:cNvPr>
          <p:cNvPicPr>
            <a:picLocks noChangeAspect="1"/>
          </p:cNvPicPr>
          <p:nvPr/>
        </p:nvPicPr>
        <p:blipFill>
          <a:blip r:embed="rId4"/>
          <a:stretch>
            <a:fillRect/>
          </a:stretch>
        </p:blipFill>
        <p:spPr>
          <a:xfrm>
            <a:off x="4005262" y="1844240"/>
            <a:ext cx="10277475" cy="7353300"/>
          </a:xfrm>
          <a:prstGeom prst="rect">
            <a:avLst/>
          </a:prstGeom>
        </p:spPr>
      </p:pic>
    </p:spTree>
    <p:extLst>
      <p:ext uri="{BB962C8B-B14F-4D97-AF65-F5344CB8AC3E}">
        <p14:creationId xmlns:p14="http://schemas.microsoft.com/office/powerpoint/2010/main" val="3217512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ICS 208 CG SSP-D: </a:t>
            </a:r>
            <a:br>
              <a:rPr lang="en-US" sz="6600" dirty="0"/>
            </a:br>
            <a:r>
              <a:rPr lang="en-US" sz="6600" dirty="0"/>
              <a:t>Emergency Response Plan</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32</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9F2E14BA-A8C9-4D9A-A690-E8E466DECB0F}"/>
              </a:ext>
            </a:extLst>
          </p:cNvPr>
          <p:cNvPicPr>
            <a:picLocks noChangeAspect="1"/>
          </p:cNvPicPr>
          <p:nvPr/>
        </p:nvPicPr>
        <p:blipFill>
          <a:blip r:embed="rId4"/>
          <a:stretch>
            <a:fillRect/>
          </a:stretch>
        </p:blipFill>
        <p:spPr>
          <a:xfrm>
            <a:off x="3774657" y="1822433"/>
            <a:ext cx="10353675" cy="7553325"/>
          </a:xfrm>
          <a:prstGeom prst="rect">
            <a:avLst/>
          </a:prstGeom>
        </p:spPr>
      </p:pic>
    </p:spTree>
    <p:extLst>
      <p:ext uri="{BB962C8B-B14F-4D97-AF65-F5344CB8AC3E}">
        <p14:creationId xmlns:p14="http://schemas.microsoft.com/office/powerpoint/2010/main" val="1044299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ICS 208 CG SSP-E: </a:t>
            </a:r>
            <a:br>
              <a:rPr lang="en-US" sz="6600" dirty="0"/>
            </a:br>
            <a:r>
              <a:rPr lang="en-US" sz="6600" dirty="0"/>
              <a:t>Exposure Monitoring Plan</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33</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BBB8D038-3F51-4663-AF85-C7940D91CE2B}"/>
              </a:ext>
            </a:extLst>
          </p:cNvPr>
          <p:cNvPicPr>
            <a:picLocks noChangeAspect="1"/>
          </p:cNvPicPr>
          <p:nvPr/>
        </p:nvPicPr>
        <p:blipFill>
          <a:blip r:embed="rId4"/>
          <a:stretch>
            <a:fillRect/>
          </a:stretch>
        </p:blipFill>
        <p:spPr>
          <a:xfrm>
            <a:off x="3760118" y="2008170"/>
            <a:ext cx="10334625" cy="7181850"/>
          </a:xfrm>
          <a:prstGeom prst="rect">
            <a:avLst/>
          </a:prstGeom>
        </p:spPr>
      </p:pic>
    </p:spTree>
    <p:extLst>
      <p:ext uri="{BB962C8B-B14F-4D97-AF65-F5344CB8AC3E}">
        <p14:creationId xmlns:p14="http://schemas.microsoft.com/office/powerpoint/2010/main" val="1921028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ICS 208 CG SSP-F: </a:t>
            </a:r>
            <a:br>
              <a:rPr lang="en-US" sz="6600" dirty="0"/>
            </a:br>
            <a:r>
              <a:rPr lang="en-US" sz="6600" dirty="0"/>
              <a:t>Personal Protective Equipment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34</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75B28199-0F25-4BBB-BF62-1E90CCBB533B}"/>
              </a:ext>
            </a:extLst>
          </p:cNvPr>
          <p:cNvPicPr>
            <a:picLocks noChangeAspect="1"/>
          </p:cNvPicPr>
          <p:nvPr/>
        </p:nvPicPr>
        <p:blipFill>
          <a:blip r:embed="rId4"/>
          <a:stretch>
            <a:fillRect/>
          </a:stretch>
        </p:blipFill>
        <p:spPr>
          <a:xfrm>
            <a:off x="3788694" y="1889108"/>
            <a:ext cx="10277475" cy="7419975"/>
          </a:xfrm>
          <a:prstGeom prst="rect">
            <a:avLst/>
          </a:prstGeom>
        </p:spPr>
      </p:pic>
    </p:spTree>
    <p:extLst>
      <p:ext uri="{BB962C8B-B14F-4D97-AF65-F5344CB8AC3E}">
        <p14:creationId xmlns:p14="http://schemas.microsoft.com/office/powerpoint/2010/main" val="2626762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Safety Messages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35</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8" name="TextBox 7">
            <a:extLst>
              <a:ext uri="{FF2B5EF4-FFF2-40B4-BE49-F238E27FC236}">
                <a16:creationId xmlns:a16="http://schemas.microsoft.com/office/drawing/2014/main" id="{C8EBB75A-E55B-41DF-9F02-B151F24F8332}"/>
              </a:ext>
            </a:extLst>
          </p:cNvPr>
          <p:cNvSpPr txBox="1"/>
          <p:nvPr/>
        </p:nvSpPr>
        <p:spPr>
          <a:xfrm>
            <a:off x="1007707" y="2127380"/>
            <a:ext cx="16022994" cy="7740581"/>
          </a:xfrm>
          <a:prstGeom prst="rect">
            <a:avLst/>
          </a:prstGeom>
          <a:noFill/>
        </p:spPr>
        <p:txBody>
          <a:bodyPr wrap="square" rtlCol="0">
            <a:spAutoFit/>
          </a:bodyPr>
          <a:lstStyle/>
          <a:p>
            <a:pPr algn="l"/>
            <a:r>
              <a:rPr lang="en-US" sz="3200" b="1" dirty="0"/>
              <a:t>Elements for the General Safety Message </a:t>
            </a:r>
          </a:p>
          <a:p>
            <a:pPr marL="457200" indent="-457200" algn="l">
              <a:buFont typeface="Arial" panose="020B0604020202020204" pitchFamily="34" charset="0"/>
              <a:buChar char="•"/>
            </a:pPr>
            <a:r>
              <a:rPr lang="en-US" dirty="0"/>
              <a:t>Incident Name and Operational Period </a:t>
            </a:r>
          </a:p>
          <a:p>
            <a:pPr marL="457200" indent="-457200" algn="l">
              <a:buFont typeface="Arial" panose="020B0604020202020204" pitchFamily="34" charset="0"/>
              <a:buChar char="•"/>
            </a:pPr>
            <a:r>
              <a:rPr lang="en-US" dirty="0"/>
              <a:t>Overall quick hitting message </a:t>
            </a:r>
          </a:p>
          <a:p>
            <a:pPr marL="457200" indent="-457200" algn="l">
              <a:buFont typeface="Arial" panose="020B0604020202020204" pitchFamily="34" charset="0"/>
              <a:buChar char="•"/>
            </a:pPr>
            <a:r>
              <a:rPr lang="en-US" dirty="0"/>
              <a:t>More detailed safety information</a:t>
            </a:r>
          </a:p>
          <a:p>
            <a:pPr marL="457200" indent="-457200" algn="l">
              <a:buFont typeface="Arial" panose="020B0604020202020204" pitchFamily="34" charset="0"/>
              <a:buChar char="•"/>
            </a:pPr>
            <a:r>
              <a:rPr lang="en-US" dirty="0"/>
              <a:t>Easy to Read, Organized Logically </a:t>
            </a:r>
          </a:p>
          <a:p>
            <a:pPr marL="457200" indent="-457200" algn="l">
              <a:buFont typeface="Arial" panose="020B0604020202020204" pitchFamily="34" charset="0"/>
              <a:buChar char="•"/>
            </a:pPr>
            <a:r>
              <a:rPr lang="en-US" dirty="0"/>
              <a:t>Signed by Safety Officer </a:t>
            </a:r>
          </a:p>
          <a:p>
            <a:pPr marL="457200" indent="-457200" algn="l">
              <a:buFont typeface="Arial" panose="020B0604020202020204" pitchFamily="34" charset="0"/>
              <a:buChar char="•"/>
            </a:pPr>
            <a:r>
              <a:rPr lang="en-US" dirty="0"/>
              <a:t>Posted at all Incident locations An example is provided on the next page.</a:t>
            </a:r>
          </a:p>
          <a:p>
            <a:pPr algn="l"/>
            <a:endParaRPr lang="en-US" dirty="0"/>
          </a:p>
          <a:p>
            <a:pPr algn="l"/>
            <a:r>
              <a:rPr lang="en-US" sz="3200" b="1" dirty="0"/>
              <a:t>ICS 204 Block 8: Special Instructions </a:t>
            </a:r>
            <a:r>
              <a:rPr lang="en-US" dirty="0"/>
              <a:t>(examples)</a:t>
            </a:r>
          </a:p>
          <a:p>
            <a:pPr marL="457200" indent="-457200" algn="l">
              <a:buFont typeface="Arial" panose="020B0604020202020204" pitchFamily="34" charset="0"/>
              <a:buChar char="•"/>
            </a:pPr>
            <a:r>
              <a:rPr lang="en-US" dirty="0"/>
              <a:t>MAINTAIN SITUATIONAL AWARENESS AT ALL TIMES. </a:t>
            </a:r>
          </a:p>
          <a:p>
            <a:pPr marL="457200" indent="-457200" algn="l">
              <a:buFont typeface="Arial" panose="020B0604020202020204" pitchFamily="34" charset="0"/>
              <a:buChar char="•"/>
            </a:pPr>
            <a:r>
              <a:rPr lang="en-US" dirty="0"/>
              <a:t>Be mindful of slips trips and falls. </a:t>
            </a:r>
          </a:p>
          <a:p>
            <a:pPr marL="457200" indent="-457200" algn="l">
              <a:buFont typeface="Arial" panose="020B0604020202020204" pitchFamily="34" charset="0"/>
              <a:buChar char="•"/>
            </a:pPr>
            <a:r>
              <a:rPr lang="en-US" dirty="0"/>
              <a:t>Remain hydrated, wear sunscreen, watch for environmental hazards (wildlife, insects, etc.). </a:t>
            </a:r>
          </a:p>
          <a:p>
            <a:pPr marL="457200" indent="-457200" algn="l">
              <a:buFont typeface="Arial" panose="020B0604020202020204" pitchFamily="34" charset="0"/>
              <a:buChar char="•"/>
            </a:pPr>
            <a:r>
              <a:rPr lang="en-US" dirty="0"/>
              <a:t>Advise Safety Officer of all MISHAPs, injuries/illnesses. </a:t>
            </a:r>
          </a:p>
          <a:p>
            <a:pPr marL="457200" indent="-457200" algn="l">
              <a:buFont typeface="Arial" panose="020B0604020202020204" pitchFamily="34" charset="0"/>
              <a:buChar char="•"/>
            </a:pPr>
            <a:r>
              <a:rPr lang="en-US" dirty="0"/>
              <a:t>MISHAPs should be reported on the ICS 237 MISHAP form. </a:t>
            </a:r>
          </a:p>
          <a:p>
            <a:pPr marL="457200" indent="-457200" algn="l">
              <a:buFont typeface="Arial" panose="020B0604020202020204" pitchFamily="34" charset="0"/>
              <a:buChar char="•"/>
            </a:pPr>
            <a:r>
              <a:rPr lang="en-US" dirty="0"/>
              <a:t>All responders shall wear appropriate PPE for equipment utilized. </a:t>
            </a:r>
          </a:p>
          <a:p>
            <a:pPr marL="457200" indent="-457200" algn="l">
              <a:buFont typeface="Arial" panose="020B0604020202020204" pitchFamily="34" charset="0"/>
              <a:buChar char="•"/>
            </a:pPr>
            <a:r>
              <a:rPr lang="en-US" dirty="0"/>
              <a:t>All personnel are to sign the Site Safety &amp; Health Plan prior to going on shift. </a:t>
            </a:r>
          </a:p>
          <a:p>
            <a:pPr marL="457200" indent="-457200" algn="l">
              <a:buFont typeface="Arial" panose="020B0604020202020204" pitchFamily="34" charset="0"/>
              <a:buChar char="•"/>
            </a:pPr>
            <a:r>
              <a:rPr lang="en-US" dirty="0"/>
              <a:t>Follow guidelines set forth in the ICS 208 Site Safety and Health Plan.</a:t>
            </a:r>
          </a:p>
          <a:p>
            <a:pPr algn="l"/>
            <a:endParaRPr lang="en-US" sz="2800" dirty="0">
              <a:effectLst/>
              <a:latin typeface="arial" panose="020B0604020202020204" pitchFamily="34" charset="0"/>
            </a:endParaRPr>
          </a:p>
        </p:txBody>
      </p:sp>
    </p:spTree>
    <p:extLst>
      <p:ext uri="{BB962C8B-B14F-4D97-AF65-F5344CB8AC3E}">
        <p14:creationId xmlns:p14="http://schemas.microsoft.com/office/powerpoint/2010/main" val="679786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206: Medical Plan</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36</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9" name="Picture 8">
            <a:extLst>
              <a:ext uri="{FF2B5EF4-FFF2-40B4-BE49-F238E27FC236}">
                <a16:creationId xmlns:a16="http://schemas.microsoft.com/office/drawing/2014/main" id="{5E724B7B-A095-400B-8FF0-BA6F4CD38D3D}"/>
              </a:ext>
            </a:extLst>
          </p:cNvPr>
          <p:cNvPicPr>
            <a:picLocks noChangeAspect="1"/>
          </p:cNvPicPr>
          <p:nvPr/>
        </p:nvPicPr>
        <p:blipFill>
          <a:blip r:embed="rId4"/>
          <a:stretch>
            <a:fillRect/>
          </a:stretch>
        </p:blipFill>
        <p:spPr>
          <a:xfrm>
            <a:off x="11144250" y="1663665"/>
            <a:ext cx="5886450" cy="8191500"/>
          </a:xfrm>
          <a:prstGeom prst="rect">
            <a:avLst/>
          </a:prstGeom>
        </p:spPr>
      </p:pic>
      <p:sp>
        <p:nvSpPr>
          <p:cNvPr id="10" name="TextBox 9">
            <a:extLst>
              <a:ext uri="{FF2B5EF4-FFF2-40B4-BE49-F238E27FC236}">
                <a16:creationId xmlns:a16="http://schemas.microsoft.com/office/drawing/2014/main" id="{6A72A71A-3357-4E62-A134-65562A5262CC}"/>
              </a:ext>
            </a:extLst>
          </p:cNvPr>
          <p:cNvSpPr txBox="1"/>
          <p:nvPr/>
        </p:nvSpPr>
        <p:spPr>
          <a:xfrm>
            <a:off x="529389" y="1997242"/>
            <a:ext cx="10034337" cy="7232749"/>
          </a:xfrm>
          <a:prstGeom prst="rect">
            <a:avLst/>
          </a:prstGeom>
          <a:noFill/>
        </p:spPr>
        <p:txBody>
          <a:bodyPr wrap="square" rtlCol="0">
            <a:spAutoFit/>
          </a:bodyPr>
          <a:lstStyle/>
          <a:p>
            <a:r>
              <a:rPr lang="en-US" sz="3200" dirty="0"/>
              <a:t>The Safety Officer should evaluate the Medical Plan. </a:t>
            </a:r>
          </a:p>
          <a:p>
            <a:pPr marL="285750" indent="-285750">
              <a:buFont typeface="Arial" panose="020B0604020202020204" pitchFamily="34" charset="0"/>
              <a:buChar char="•"/>
            </a:pPr>
            <a:r>
              <a:rPr lang="en-US" dirty="0"/>
              <a:t>Is the information detailed enough to facilitate getting medical care to responders when required? </a:t>
            </a:r>
          </a:p>
          <a:p>
            <a:pPr marL="285750" indent="-285750">
              <a:buFont typeface="Arial" panose="020B0604020202020204" pitchFamily="34" charset="0"/>
              <a:buChar char="•"/>
            </a:pPr>
            <a:r>
              <a:rPr lang="en-US" dirty="0"/>
              <a:t>Are the identified medical facilities capable of providing needed care in a timely manner? </a:t>
            </a:r>
          </a:p>
          <a:p>
            <a:pPr marL="285750" indent="-285750">
              <a:buFont typeface="Arial" panose="020B0604020202020204" pitchFamily="34" charset="0"/>
              <a:buChar char="•"/>
            </a:pPr>
            <a:r>
              <a:rPr lang="en-US" dirty="0"/>
              <a:t>Is there a clear line of communication identified in the Medical Plan? </a:t>
            </a:r>
          </a:p>
          <a:p>
            <a:pPr marL="285750" indent="-285750">
              <a:buFont typeface="Arial" panose="020B0604020202020204" pitchFamily="34" charset="0"/>
              <a:buChar char="•"/>
            </a:pPr>
            <a:r>
              <a:rPr lang="en-US" dirty="0"/>
              <a:t>Is the location and capability of each medical facility clearly described within the plan? </a:t>
            </a:r>
          </a:p>
          <a:p>
            <a:pPr marL="285750" indent="-285750">
              <a:buFont typeface="Arial" panose="020B0604020202020204" pitchFamily="34" charset="0"/>
              <a:buChar char="•"/>
            </a:pPr>
            <a:r>
              <a:rPr lang="en-US" dirty="0"/>
              <a:t>Are the medical emergency reporting procedures clear? </a:t>
            </a:r>
          </a:p>
          <a:p>
            <a:pPr marL="285750" indent="-285750">
              <a:buFont typeface="Arial" panose="020B0604020202020204" pitchFamily="34" charset="0"/>
              <a:buChar char="•"/>
            </a:pPr>
            <a:r>
              <a:rPr lang="en-US" dirty="0"/>
              <a:t>Is there clear information if a Medevac is required? (How are we going to get someone out, triage, treat and transport them) </a:t>
            </a:r>
          </a:p>
          <a:p>
            <a:pPr marL="285750" indent="-285750">
              <a:buFont typeface="Arial" panose="020B0604020202020204" pitchFamily="34" charset="0"/>
              <a:buChar char="•"/>
            </a:pPr>
            <a:r>
              <a:rPr lang="en-US" dirty="0"/>
              <a:t>Where are the aid stations? </a:t>
            </a:r>
          </a:p>
          <a:p>
            <a:pPr marL="285750" indent="-285750">
              <a:buFont typeface="Arial" panose="020B0604020202020204" pitchFamily="34" charset="0"/>
              <a:buChar char="•"/>
            </a:pPr>
            <a:r>
              <a:rPr lang="en-US" dirty="0"/>
              <a:t>Where are the ambulances and are they in the right locations? </a:t>
            </a:r>
          </a:p>
          <a:p>
            <a:pPr marL="285750" indent="-285750">
              <a:buFont typeface="Arial" panose="020B0604020202020204" pitchFamily="34" charset="0"/>
              <a:buChar char="•"/>
            </a:pPr>
            <a:r>
              <a:rPr lang="en-US" dirty="0"/>
              <a:t>Are </a:t>
            </a:r>
            <a:r>
              <a:rPr lang="en-US" dirty="0" err="1"/>
              <a:t>Helispots</a:t>
            </a:r>
            <a:r>
              <a:rPr lang="en-US" dirty="0"/>
              <a:t> identified? </a:t>
            </a:r>
          </a:p>
          <a:p>
            <a:pPr marL="285750" indent="-285750">
              <a:buFont typeface="Arial" panose="020B0604020202020204" pitchFamily="34" charset="0"/>
              <a:buChar char="•"/>
            </a:pPr>
            <a:r>
              <a:rPr lang="en-US" dirty="0"/>
              <a:t>Can hospital/transport handle contaminated patients (do the patients need decontamination prior to transport)?</a:t>
            </a:r>
          </a:p>
          <a:p>
            <a:endParaRPr lang="en-US" dirty="0"/>
          </a:p>
        </p:txBody>
      </p:sp>
    </p:spTree>
    <p:extLst>
      <p:ext uri="{BB962C8B-B14F-4D97-AF65-F5344CB8AC3E}">
        <p14:creationId xmlns:p14="http://schemas.microsoft.com/office/powerpoint/2010/main" val="801927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ICS 215A: Incident Action Plan Safety Analysis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37</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8" name="Table 7">
            <a:extLst>
              <a:ext uri="{FF2B5EF4-FFF2-40B4-BE49-F238E27FC236}">
                <a16:creationId xmlns:a16="http://schemas.microsoft.com/office/drawing/2014/main" id="{C0A232E3-64DA-4140-8ECB-F47A4904FB9A}"/>
              </a:ext>
            </a:extLst>
          </p:cNvPr>
          <p:cNvGraphicFramePr>
            <a:graphicFrameLocks noGrp="1"/>
          </p:cNvGraphicFramePr>
          <p:nvPr>
            <p:extLst>
              <p:ext uri="{D42A27DB-BD31-4B8C-83A1-F6EECF244321}">
                <p14:modId xmlns:p14="http://schemas.microsoft.com/office/powerpoint/2010/main" val="718939020"/>
              </p:ext>
            </p:extLst>
          </p:nvPr>
        </p:nvGraphicFramePr>
        <p:xfrm>
          <a:off x="1257300" y="2738438"/>
          <a:ext cx="7029450" cy="4576762"/>
        </p:xfrm>
        <a:graphic>
          <a:graphicData uri="http://schemas.openxmlformats.org/drawingml/2006/table">
            <a:tbl>
              <a:tblPr/>
              <a:tblGrid>
                <a:gridCol w="7029450">
                  <a:extLst>
                    <a:ext uri="{9D8B030D-6E8A-4147-A177-3AD203B41FA5}">
                      <a16:colId xmlns:a16="http://schemas.microsoft.com/office/drawing/2014/main" val="3340091531"/>
                    </a:ext>
                  </a:extLst>
                </a:gridCol>
              </a:tblGrid>
              <a:tr h="235013">
                <a:tc>
                  <a:txBody>
                    <a:bodyPr/>
                    <a:lstStyle/>
                    <a:p>
                      <a:endParaRPr lang="en-US" sz="1300">
                        <a:effectLst/>
                      </a:endParaRPr>
                    </a:p>
                  </a:txBody>
                  <a:tcPr marL="4715" marR="4715" marT="4715" marB="4715" anchor="ctr">
                    <a:lnL>
                      <a:noFill/>
                    </a:lnL>
                    <a:lnR>
                      <a:noFill/>
                    </a:lnR>
                    <a:lnT>
                      <a:noFill/>
                    </a:lnT>
                    <a:lnB>
                      <a:noFill/>
                    </a:lnB>
                    <a:solidFill>
                      <a:srgbClr val="FFFFFF"/>
                    </a:solidFill>
                  </a:tcPr>
                </a:tc>
                <a:extLst>
                  <a:ext uri="{0D108BD9-81ED-4DB2-BD59-A6C34878D82A}">
                    <a16:rowId xmlns:a16="http://schemas.microsoft.com/office/drawing/2014/main" val="1269427705"/>
                  </a:ext>
                </a:extLst>
              </a:tr>
              <a:tr h="4341749">
                <a:tc>
                  <a:txBody>
                    <a:bodyPr/>
                    <a:lstStyle/>
                    <a:p>
                      <a:pPr algn="l"/>
                      <a:endParaRPr lang="en-US" sz="1300" dirty="0">
                        <a:effectLst/>
                        <a:latin typeface="arial" panose="020B0604020202020204" pitchFamily="34" charset="0"/>
                      </a:endParaRPr>
                    </a:p>
                  </a:txBody>
                  <a:tcPr marL="47153" marR="0" marT="0" marB="0" anchor="ctr">
                    <a:lnL>
                      <a:noFill/>
                    </a:lnL>
                    <a:lnR>
                      <a:noFill/>
                    </a:lnR>
                    <a:lnT>
                      <a:noFill/>
                    </a:lnT>
                    <a:lnB>
                      <a:noFill/>
                    </a:lnB>
                    <a:solidFill>
                      <a:srgbClr val="FFFFFF"/>
                    </a:solidFill>
                  </a:tcPr>
                </a:tc>
                <a:extLst>
                  <a:ext uri="{0D108BD9-81ED-4DB2-BD59-A6C34878D82A}">
                    <a16:rowId xmlns:a16="http://schemas.microsoft.com/office/drawing/2014/main" val="935874671"/>
                  </a:ext>
                </a:extLst>
              </a:tr>
            </a:tbl>
          </a:graphicData>
        </a:graphic>
      </p:graphicFrame>
      <p:pic>
        <p:nvPicPr>
          <p:cNvPr id="12" name="Picture 11">
            <a:extLst>
              <a:ext uri="{FF2B5EF4-FFF2-40B4-BE49-F238E27FC236}">
                <a16:creationId xmlns:a16="http://schemas.microsoft.com/office/drawing/2014/main" id="{0F276167-4352-4EE9-8132-BE3A91D172F9}"/>
              </a:ext>
            </a:extLst>
          </p:cNvPr>
          <p:cNvPicPr>
            <a:picLocks noChangeAspect="1"/>
          </p:cNvPicPr>
          <p:nvPr/>
        </p:nvPicPr>
        <p:blipFill>
          <a:blip r:embed="rId4"/>
          <a:stretch>
            <a:fillRect/>
          </a:stretch>
        </p:blipFill>
        <p:spPr>
          <a:xfrm rot="5400000">
            <a:off x="5518875" y="261327"/>
            <a:ext cx="8126548" cy="10967537"/>
          </a:xfrm>
          <a:prstGeom prst="rect">
            <a:avLst/>
          </a:prstGeom>
        </p:spPr>
      </p:pic>
    </p:spTree>
    <p:extLst>
      <p:ext uri="{BB962C8B-B14F-4D97-AF65-F5344CB8AC3E}">
        <p14:creationId xmlns:p14="http://schemas.microsoft.com/office/powerpoint/2010/main" val="1030127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3E5330-5722-4786-952A-495981013D2C}"/>
              </a:ext>
            </a:extLst>
          </p:cNvPr>
          <p:cNvSpPr/>
          <p:nvPr/>
        </p:nvSpPr>
        <p:spPr>
          <a:xfrm>
            <a:off x="-168442" y="-40620"/>
            <a:ext cx="5369088" cy="103276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67F48C5-94C4-4797-8AF0-9EDB7EE71480}"/>
              </a:ext>
            </a:extLst>
          </p:cNvPr>
          <p:cNvSpPr>
            <a:spLocks noGrp="1"/>
          </p:cNvSpPr>
          <p:nvPr>
            <p:ph type="sldNum" sz="quarter" idx="12"/>
          </p:nvPr>
        </p:nvSpPr>
        <p:spPr/>
        <p:txBody>
          <a:bodyPr/>
          <a:lstStyle/>
          <a:p>
            <a:fld id="{19A780C1-9326-446D-A75B-5082E9131EE1}" type="slidenum">
              <a:rPr lang="en-US" smtClean="0"/>
              <a:t>38</a:t>
            </a:fld>
            <a:endParaRPr lang="en-US"/>
          </a:p>
        </p:txBody>
      </p:sp>
      <p:pic>
        <p:nvPicPr>
          <p:cNvPr id="20" name="Picture 19">
            <a:extLst>
              <a:ext uri="{FF2B5EF4-FFF2-40B4-BE49-F238E27FC236}">
                <a16:creationId xmlns:a16="http://schemas.microsoft.com/office/drawing/2014/main" id="{5C1B4BC3-9585-42B8-A369-416F5617B5E2}"/>
              </a:ext>
            </a:extLst>
          </p:cNvPr>
          <p:cNvPicPr>
            <a:picLocks noChangeAspect="1"/>
          </p:cNvPicPr>
          <p:nvPr/>
        </p:nvPicPr>
        <p:blipFill rotWithShape="1">
          <a:blip r:embed="rId3">
            <a:extLst>
              <a:ext uri="{28A0092B-C50C-407E-A947-70E740481C1C}">
                <a14:useLocalDpi xmlns:a14="http://schemas.microsoft.com/office/drawing/2010/main" val="0"/>
              </a:ext>
            </a:extLst>
          </a:blip>
          <a:srcRect l="9363"/>
          <a:stretch/>
        </p:blipFill>
        <p:spPr>
          <a:xfrm>
            <a:off x="5200646" y="0"/>
            <a:ext cx="13093149" cy="1647714"/>
          </a:xfrm>
          <a:prstGeom prst="rect">
            <a:avLst/>
          </a:prstGeom>
          <a:solidFill>
            <a:srgbClr val="0073A3"/>
          </a:solidFill>
        </p:spPr>
      </p:pic>
      <p:sp>
        <p:nvSpPr>
          <p:cNvPr id="21" name="Title 1">
            <a:extLst>
              <a:ext uri="{FF2B5EF4-FFF2-40B4-BE49-F238E27FC236}">
                <a16:creationId xmlns:a16="http://schemas.microsoft.com/office/drawing/2014/main" id="{9ACA9DAB-584A-48B2-B48C-A763DCC59BDB}"/>
              </a:ext>
              <a:ext uri="{C183D7F6-B498-43B3-948B-1728B52AA6E4}">
                <adec:decorative xmlns:adec="http://schemas.microsoft.com/office/drawing/2017/decorative" val="1"/>
              </a:ext>
            </a:extLst>
          </p:cNvPr>
          <p:cNvSpPr>
            <a:spLocks noGrp="1"/>
          </p:cNvSpPr>
          <p:nvPr>
            <p:ph type="title"/>
          </p:nvPr>
        </p:nvSpPr>
        <p:spPr>
          <a:xfrm>
            <a:off x="6648450" y="-40620"/>
            <a:ext cx="10797325" cy="1988345"/>
          </a:xfrm>
        </p:spPr>
        <p:txBody>
          <a:bodyPr>
            <a:normAutofit/>
          </a:bodyPr>
          <a:lstStyle/>
          <a:p>
            <a:r>
              <a:rPr lang="en-US" sz="6600" dirty="0">
                <a:solidFill>
                  <a:schemeClr val="bg1"/>
                </a:solidFill>
              </a:rPr>
              <a:t>Round table</a:t>
            </a:r>
          </a:p>
        </p:txBody>
      </p:sp>
      <p:pic>
        <p:nvPicPr>
          <p:cNvPr id="4" name="Picture 3">
            <a:extLst>
              <a:ext uri="{FF2B5EF4-FFF2-40B4-BE49-F238E27FC236}">
                <a16:creationId xmlns:a16="http://schemas.microsoft.com/office/drawing/2014/main" id="{EF732E1B-1A2D-46DA-97CD-B71211890E00}"/>
              </a:ext>
            </a:extLst>
          </p:cNvPr>
          <p:cNvPicPr>
            <a:picLocks noChangeAspect="1"/>
          </p:cNvPicPr>
          <p:nvPr/>
        </p:nvPicPr>
        <p:blipFill>
          <a:blip r:embed="rId4"/>
          <a:stretch>
            <a:fillRect/>
          </a:stretch>
        </p:blipFill>
        <p:spPr>
          <a:xfrm>
            <a:off x="5629283" y="456331"/>
            <a:ext cx="847417" cy="847417"/>
          </a:xfrm>
          <a:prstGeom prst="rect">
            <a:avLst/>
          </a:prstGeom>
        </p:spPr>
      </p:pic>
      <p:pic>
        <p:nvPicPr>
          <p:cNvPr id="6" name="Picture 5">
            <a:extLst>
              <a:ext uri="{FF2B5EF4-FFF2-40B4-BE49-F238E27FC236}">
                <a16:creationId xmlns:a16="http://schemas.microsoft.com/office/drawing/2014/main" id="{F8DB9022-F428-4B2C-8EC9-3F517FC9701B}"/>
              </a:ext>
            </a:extLst>
          </p:cNvPr>
          <p:cNvPicPr>
            <a:picLocks noChangeAspect="1"/>
          </p:cNvPicPr>
          <p:nvPr/>
        </p:nvPicPr>
        <p:blipFill>
          <a:blip r:embed="rId5"/>
          <a:stretch>
            <a:fillRect/>
          </a:stretch>
        </p:blipFill>
        <p:spPr>
          <a:xfrm>
            <a:off x="232475" y="2508256"/>
            <a:ext cx="4435778" cy="4535682"/>
          </a:xfrm>
          <a:prstGeom prst="rect">
            <a:avLst/>
          </a:prstGeom>
        </p:spPr>
      </p:pic>
      <p:sp>
        <p:nvSpPr>
          <p:cNvPr id="8" name="TextBox 7">
            <a:extLst>
              <a:ext uri="{FF2B5EF4-FFF2-40B4-BE49-F238E27FC236}">
                <a16:creationId xmlns:a16="http://schemas.microsoft.com/office/drawing/2014/main" id="{E1E4BCD2-C050-40B3-AE3E-3AED95C7EA67}"/>
              </a:ext>
            </a:extLst>
          </p:cNvPr>
          <p:cNvSpPr txBox="1"/>
          <p:nvPr/>
        </p:nvSpPr>
        <p:spPr>
          <a:xfrm>
            <a:off x="6233376" y="2794219"/>
            <a:ext cx="10797324" cy="6740307"/>
          </a:xfrm>
          <a:prstGeom prst="rect">
            <a:avLst/>
          </a:prstGeom>
          <a:noFill/>
        </p:spPr>
        <p:txBody>
          <a:bodyPr wrap="square" rtlCol="0">
            <a:spAutoFit/>
          </a:bodyPr>
          <a:lstStyle/>
          <a:p>
            <a:pPr algn="ctr"/>
            <a:r>
              <a:rPr lang="en-US" sz="7200" dirty="0"/>
              <a:t>Questions?</a:t>
            </a:r>
          </a:p>
          <a:p>
            <a:pPr algn="ctr"/>
            <a:endParaRPr lang="en-US" sz="7200" dirty="0"/>
          </a:p>
          <a:p>
            <a:pPr algn="ctr"/>
            <a:r>
              <a:rPr lang="en-US" sz="7200" dirty="0"/>
              <a:t>Discussion</a:t>
            </a:r>
          </a:p>
          <a:p>
            <a:pPr algn="ctr"/>
            <a:endParaRPr lang="en-US" sz="7200" dirty="0"/>
          </a:p>
          <a:p>
            <a:pPr algn="ctr"/>
            <a:r>
              <a:rPr lang="en-US" sz="7200" i="1" dirty="0"/>
              <a:t>Thank you for your participation</a:t>
            </a:r>
          </a:p>
        </p:txBody>
      </p:sp>
    </p:spTree>
    <p:extLst>
      <p:ext uri="{BB962C8B-B14F-4D97-AF65-F5344CB8AC3E}">
        <p14:creationId xmlns:p14="http://schemas.microsoft.com/office/powerpoint/2010/main" val="2393732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D5B8D"/>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1AD5D-C0ED-470A-B008-E2BC4BAB0966}"/>
              </a:ext>
            </a:extLst>
          </p:cNvPr>
          <p:cNvSpPr>
            <a:spLocks noGrp="1"/>
          </p:cNvSpPr>
          <p:nvPr>
            <p:ph type="sldNum" sz="quarter" idx="12"/>
          </p:nvPr>
        </p:nvSpPr>
        <p:spPr/>
        <p:txBody>
          <a:bodyPr/>
          <a:lstStyle/>
          <a:p>
            <a:fld id="{19A780C1-9326-446D-A75B-5082E9131EE1}" type="slidenum">
              <a:rPr lang="en-US" smtClean="0"/>
              <a:t>39</a:t>
            </a:fld>
            <a:endParaRPr lang="en-US"/>
          </a:p>
        </p:txBody>
      </p:sp>
      <p:sp>
        <p:nvSpPr>
          <p:cNvPr id="3" name="Footer Placeholder 2">
            <a:extLst>
              <a:ext uri="{FF2B5EF4-FFF2-40B4-BE49-F238E27FC236}">
                <a16:creationId xmlns:a16="http://schemas.microsoft.com/office/drawing/2014/main" id="{A2A74667-E115-4BA3-98A7-39835900CDBD}"/>
              </a:ext>
            </a:extLst>
          </p:cNvPr>
          <p:cNvSpPr>
            <a:spLocks noGrp="1"/>
          </p:cNvSpPr>
          <p:nvPr>
            <p:ph type="ftr" sz="quarter" idx="11"/>
          </p:nvPr>
        </p:nvSpPr>
        <p:spPr>
          <a:xfrm>
            <a:off x="1257301" y="9534526"/>
            <a:ext cx="2961410" cy="547688"/>
          </a:xfrm>
        </p:spPr>
        <p:txBody>
          <a:bodyPr/>
          <a:lstStyle/>
          <a:p>
            <a:endParaRPr lang="en-US" sz="2400" dirty="0"/>
          </a:p>
        </p:txBody>
      </p:sp>
      <p:sp>
        <p:nvSpPr>
          <p:cNvPr id="30" name="TextBox 5">
            <a:extLst>
              <a:ext uri="{FF2B5EF4-FFF2-40B4-BE49-F238E27FC236}">
                <a16:creationId xmlns:a16="http://schemas.microsoft.com/office/drawing/2014/main" id="{BB69A120-BA24-4B9F-8ABE-BAF8DBE6FEB7}"/>
              </a:ext>
            </a:extLst>
          </p:cNvPr>
          <p:cNvSpPr txBox="1"/>
          <p:nvPr/>
        </p:nvSpPr>
        <p:spPr>
          <a:xfrm>
            <a:off x="3683000" y="3212760"/>
            <a:ext cx="11290300" cy="5962145"/>
          </a:xfrm>
          <a:prstGeom prst="rect">
            <a:avLst/>
          </a:prstGeom>
        </p:spPr>
        <p:txBody>
          <a:bodyPr wrap="square" lIns="0" tIns="0" rIns="0" bIns="0" rtlCol="0" anchor="t">
            <a:spAutoFit/>
          </a:bodyPr>
          <a:lstStyle/>
          <a:p>
            <a:pPr algn="ctr">
              <a:lnSpc>
                <a:spcPts val="6670"/>
              </a:lnSpc>
            </a:pPr>
            <a:r>
              <a:rPr lang="en-US" sz="5000" cap="all" spc="250" dirty="0">
                <a:solidFill>
                  <a:srgbClr val="F2FAFF"/>
                </a:solidFill>
              </a:rPr>
              <a:t>Additional Sessions</a:t>
            </a:r>
            <a:endParaRPr lang="en-US" sz="5000" spc="250" dirty="0">
              <a:solidFill>
                <a:srgbClr val="F2FAFF"/>
              </a:solidFill>
            </a:endParaRPr>
          </a:p>
          <a:p>
            <a:pPr algn="ctr">
              <a:lnSpc>
                <a:spcPts val="6670"/>
              </a:lnSpc>
            </a:pPr>
            <a:r>
              <a:rPr lang="en-US" sz="3400" cap="all" spc="82" dirty="0">
                <a:solidFill>
                  <a:srgbClr val="F2FAFF"/>
                </a:solidFill>
              </a:rPr>
              <a:t>All positions</a:t>
            </a:r>
          </a:p>
          <a:p>
            <a:pPr algn="ctr">
              <a:lnSpc>
                <a:spcPts val="6670"/>
              </a:lnSpc>
            </a:pPr>
            <a:r>
              <a:rPr lang="en-US" sz="3400" cap="all" spc="82" dirty="0">
                <a:solidFill>
                  <a:srgbClr val="F2FAFF"/>
                </a:solidFill>
              </a:rPr>
              <a:t>Operations section</a:t>
            </a:r>
          </a:p>
          <a:p>
            <a:pPr algn="ctr">
              <a:lnSpc>
                <a:spcPts val="6670"/>
              </a:lnSpc>
            </a:pPr>
            <a:r>
              <a:rPr lang="en-US" sz="3400" cap="all" spc="82" dirty="0">
                <a:solidFill>
                  <a:srgbClr val="F2FAFF"/>
                </a:solidFill>
                <a:cs typeface="Calibri"/>
              </a:rPr>
              <a:t>Planning section</a:t>
            </a:r>
          </a:p>
          <a:p>
            <a:pPr algn="ctr">
              <a:lnSpc>
                <a:spcPts val="6670"/>
              </a:lnSpc>
            </a:pPr>
            <a:r>
              <a:rPr lang="en-US" sz="3400" cap="all" spc="82" dirty="0">
                <a:solidFill>
                  <a:srgbClr val="F2FAFF"/>
                </a:solidFill>
                <a:cs typeface="Calibri"/>
              </a:rPr>
              <a:t>Logistics &amp; finance sections</a:t>
            </a:r>
          </a:p>
          <a:p>
            <a:pPr algn="ctr">
              <a:lnSpc>
                <a:spcPts val="6670"/>
              </a:lnSpc>
            </a:pPr>
            <a:endParaRPr lang="en-US" sz="4800" spc="250" dirty="0">
              <a:solidFill>
                <a:srgbClr val="F2FAFF"/>
              </a:solidFill>
            </a:endParaRPr>
          </a:p>
          <a:p>
            <a:pPr algn="ctr">
              <a:lnSpc>
                <a:spcPts val="6670"/>
              </a:lnSpc>
            </a:pPr>
            <a:endParaRPr lang="en-US" sz="4800" spc="114" dirty="0">
              <a:solidFill>
                <a:srgbClr val="F2FAFF"/>
              </a:solidFill>
            </a:endParaRPr>
          </a:p>
        </p:txBody>
      </p:sp>
      <p:cxnSp>
        <p:nvCxnSpPr>
          <p:cNvPr id="31" name="Straight Connector 30">
            <a:extLst>
              <a:ext uri="{FF2B5EF4-FFF2-40B4-BE49-F238E27FC236}">
                <a16:creationId xmlns:a16="http://schemas.microsoft.com/office/drawing/2014/main" id="{E60CB7B5-7FEB-455A-9102-B6B47F4B3C2B}"/>
              </a:ext>
            </a:extLst>
          </p:cNvPr>
          <p:cNvCxnSpPr>
            <a:cxnSpLocks/>
          </p:cNvCxnSpPr>
          <p:nvPr/>
        </p:nvCxnSpPr>
        <p:spPr>
          <a:xfrm flipH="1">
            <a:off x="4218711" y="2993233"/>
            <a:ext cx="103314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248E13-8906-4C7D-BBB5-7B88588A6195}"/>
              </a:ext>
            </a:extLst>
          </p:cNvPr>
          <p:cNvCxnSpPr>
            <a:cxnSpLocks/>
          </p:cNvCxnSpPr>
          <p:nvPr/>
        </p:nvCxnSpPr>
        <p:spPr>
          <a:xfrm flipH="1">
            <a:off x="4218711" y="7717633"/>
            <a:ext cx="103314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7188A7D7-3968-4911-9BCC-7F0212945E31}"/>
              </a:ext>
            </a:extLst>
          </p:cNvPr>
          <p:cNvSpPr txBox="1">
            <a:spLocks/>
          </p:cNvSpPr>
          <p:nvPr/>
        </p:nvSpPr>
        <p:spPr>
          <a:xfrm>
            <a:off x="1257300" y="9534526"/>
            <a:ext cx="11040031" cy="547688"/>
          </a:xfrm>
          <a:prstGeom prst="rect">
            <a:avLst/>
          </a:prstGeom>
        </p:spPr>
        <p:txBody>
          <a:bodyPr vert="horz" lIns="91440" tIns="45720" rIns="91440" bIns="45720" rtlCol="0" anchor="ctr"/>
          <a:lstStyle>
            <a:defPPr>
              <a:defRPr lang="en-US"/>
            </a:defPPr>
            <a:lvl1pPr marL="0" algn="l" defTabSz="1371600" rtl="0" eaLnBrk="1" latinLnBrk="0" hangingPunct="1">
              <a:defRPr sz="1800" kern="1200">
                <a:solidFill>
                  <a:srgbClr val="0073A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dirty="0">
                <a:solidFill>
                  <a:schemeClr val="bg1"/>
                </a:solidFill>
              </a:rPr>
              <a:t>PAC-3IM Reserve IMAT | Planning Team</a:t>
            </a:r>
            <a:endParaRPr lang="en-US" sz="2400" dirty="0">
              <a:solidFill>
                <a:schemeClr val="bg1"/>
              </a:solidFill>
            </a:endParaRPr>
          </a:p>
        </p:txBody>
      </p:sp>
    </p:spTree>
    <p:extLst>
      <p:ext uri="{BB962C8B-B14F-4D97-AF65-F5344CB8AC3E}">
        <p14:creationId xmlns:p14="http://schemas.microsoft.com/office/powerpoint/2010/main" val="161073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Overview</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4</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7" name="TextBox 6">
            <a:extLst>
              <a:ext uri="{FF2B5EF4-FFF2-40B4-BE49-F238E27FC236}">
                <a16:creationId xmlns:a16="http://schemas.microsoft.com/office/drawing/2014/main" id="{AC4F8EE4-49FF-4F66-A406-88160AE1AEFE}"/>
              </a:ext>
            </a:extLst>
          </p:cNvPr>
          <p:cNvSpPr txBox="1"/>
          <p:nvPr/>
        </p:nvSpPr>
        <p:spPr>
          <a:xfrm>
            <a:off x="896353" y="2228942"/>
            <a:ext cx="10365205" cy="6740307"/>
          </a:xfrm>
          <a:prstGeom prst="rect">
            <a:avLst/>
          </a:prstGeom>
          <a:noFill/>
        </p:spPr>
        <p:txBody>
          <a:bodyPr wrap="square" rtlCol="0">
            <a:spAutoFit/>
          </a:bodyPr>
          <a:lstStyle/>
          <a:p>
            <a:r>
              <a:rPr lang="en-US" sz="3600" b="1" i="1" dirty="0"/>
              <a:t>ICS is both an organizational structure and a process; follow the ICS structure flexibly but follow the ICS process rigidly. </a:t>
            </a:r>
          </a:p>
          <a:p>
            <a:endParaRPr lang="en-US" sz="3600" dirty="0"/>
          </a:p>
          <a:p>
            <a:pPr marL="571500" indent="-571500">
              <a:buFont typeface="Arial" panose="020B0604020202020204" pitchFamily="34" charset="0"/>
              <a:buChar char="•"/>
            </a:pPr>
            <a:r>
              <a:rPr lang="en-US" sz="3600" dirty="0"/>
              <a:t>Common Terminology</a:t>
            </a:r>
          </a:p>
          <a:p>
            <a:pPr marL="571500" indent="-571500">
              <a:buFont typeface="Arial" panose="020B0604020202020204" pitchFamily="34" charset="0"/>
              <a:buChar char="•"/>
            </a:pPr>
            <a:r>
              <a:rPr lang="en-US" sz="3600" dirty="0"/>
              <a:t>Integrated Communications</a:t>
            </a:r>
          </a:p>
          <a:p>
            <a:pPr marL="571500" indent="-571500">
              <a:buFont typeface="Arial" panose="020B0604020202020204" pitchFamily="34" charset="0"/>
              <a:buChar char="•"/>
            </a:pPr>
            <a:r>
              <a:rPr lang="en-US" sz="3600" dirty="0"/>
              <a:t>Modular Organization</a:t>
            </a:r>
          </a:p>
          <a:p>
            <a:pPr marL="571500" indent="-571500">
              <a:buFont typeface="Arial" panose="020B0604020202020204" pitchFamily="34" charset="0"/>
              <a:buChar char="•"/>
            </a:pPr>
            <a:r>
              <a:rPr lang="en-US" sz="3600" dirty="0"/>
              <a:t>Unified Command Structure</a:t>
            </a:r>
          </a:p>
          <a:p>
            <a:pPr marL="571500" indent="-571500">
              <a:buFont typeface="Arial" panose="020B0604020202020204" pitchFamily="34" charset="0"/>
              <a:buChar char="•"/>
            </a:pPr>
            <a:r>
              <a:rPr lang="en-US" sz="3600" dirty="0"/>
              <a:t>Manageable Span of Control</a:t>
            </a:r>
          </a:p>
          <a:p>
            <a:pPr marL="571500" indent="-571500">
              <a:buFont typeface="Arial" panose="020B0604020202020204" pitchFamily="34" charset="0"/>
              <a:buChar char="•"/>
            </a:pPr>
            <a:r>
              <a:rPr lang="en-US" sz="3600" dirty="0"/>
              <a:t>Consolidated Action Plans</a:t>
            </a:r>
          </a:p>
          <a:p>
            <a:pPr marL="571500" indent="-571500">
              <a:buFont typeface="Arial" panose="020B0604020202020204" pitchFamily="34" charset="0"/>
              <a:buChar char="•"/>
            </a:pPr>
            <a:r>
              <a:rPr lang="en-US" sz="3600" dirty="0"/>
              <a:t>Comprehensive Resource Management</a:t>
            </a:r>
          </a:p>
          <a:p>
            <a:pPr marL="571500" indent="-571500">
              <a:buFont typeface="Arial" panose="020B0604020202020204" pitchFamily="34" charset="0"/>
              <a:buChar char="•"/>
            </a:pPr>
            <a:r>
              <a:rPr lang="en-US" sz="3600" dirty="0"/>
              <a:t>Agency Inter-Operability</a:t>
            </a:r>
          </a:p>
        </p:txBody>
      </p:sp>
      <p:pic>
        <p:nvPicPr>
          <p:cNvPr id="3" name="Picture 2">
            <a:extLst>
              <a:ext uri="{FF2B5EF4-FFF2-40B4-BE49-F238E27FC236}">
                <a16:creationId xmlns:a16="http://schemas.microsoft.com/office/drawing/2014/main" id="{9B22357A-A281-441B-8742-82F95E9F9515}"/>
              </a:ext>
            </a:extLst>
          </p:cNvPr>
          <p:cNvPicPr>
            <a:picLocks noChangeAspect="1"/>
          </p:cNvPicPr>
          <p:nvPr/>
        </p:nvPicPr>
        <p:blipFill>
          <a:blip r:embed="rId4"/>
          <a:stretch>
            <a:fillRect/>
          </a:stretch>
        </p:blipFill>
        <p:spPr>
          <a:xfrm>
            <a:off x="11811000" y="2336783"/>
            <a:ext cx="5219700" cy="6524625"/>
          </a:xfrm>
          <a:prstGeom prst="rect">
            <a:avLst/>
          </a:prstGeom>
        </p:spPr>
      </p:pic>
    </p:spTree>
    <p:extLst>
      <p:ext uri="{BB962C8B-B14F-4D97-AF65-F5344CB8AC3E}">
        <p14:creationId xmlns:p14="http://schemas.microsoft.com/office/powerpoint/2010/main" val="425554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a:t>Introduction to Forms</a:t>
            </a:r>
            <a:endParaRPr lang="en-US" sz="6600" dirty="0"/>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5</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7172" name="Picture 4" descr="ICS Form Wall Charts - Initial Response – TRG Store">
            <a:extLst>
              <a:ext uri="{FF2B5EF4-FFF2-40B4-BE49-F238E27FC236}">
                <a16:creationId xmlns:a16="http://schemas.microsoft.com/office/drawing/2014/main" id="{01E8E859-3DC6-4969-8F2A-05863836F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3674" y="2284028"/>
            <a:ext cx="6677026" cy="66770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274069E-651A-4634-B660-FC15B78936CD}"/>
              </a:ext>
            </a:extLst>
          </p:cNvPr>
          <p:cNvSpPr txBox="1"/>
          <p:nvPr/>
        </p:nvSpPr>
        <p:spPr>
          <a:xfrm>
            <a:off x="1257298" y="2555631"/>
            <a:ext cx="8871440" cy="6478697"/>
          </a:xfrm>
          <a:prstGeom prst="rect">
            <a:avLst/>
          </a:prstGeom>
          <a:noFill/>
        </p:spPr>
        <p:txBody>
          <a:bodyPr wrap="square" rtlCol="0">
            <a:spAutoFit/>
          </a:bodyPr>
          <a:lstStyle/>
          <a:p>
            <a:r>
              <a:rPr lang="en-US" sz="3600" dirty="0">
                <a:effectLst/>
                <a:latin typeface="arial" panose="020B0604020202020204" pitchFamily="34" charset="0"/>
              </a:rPr>
              <a:t>The ICS forms are valuable tools that can be used to:</a:t>
            </a:r>
          </a:p>
          <a:p>
            <a:endParaRPr lang="en-US" sz="3600" dirty="0">
              <a:effectLst/>
              <a:latin typeface="arial" panose="020B0604020202020204" pitchFamily="34" charset="0"/>
            </a:endParaRPr>
          </a:p>
          <a:p>
            <a:pPr marL="457200" indent="-457200">
              <a:buFont typeface="Arial" panose="020B0604020202020204" pitchFamily="34" charset="0"/>
              <a:buChar char="•"/>
            </a:pPr>
            <a:r>
              <a:rPr lang="en-US" sz="2800" dirty="0">
                <a:effectLst/>
                <a:latin typeface="arial" panose="020B0604020202020204" pitchFamily="34" charset="0"/>
              </a:rPr>
              <a:t>Gather and disseminate information</a:t>
            </a:r>
          </a:p>
          <a:p>
            <a:pPr marL="457200" indent="-457200">
              <a:buFont typeface="Arial" panose="020B0604020202020204" pitchFamily="34" charset="0"/>
              <a:buChar char="•"/>
            </a:pPr>
            <a:r>
              <a:rPr lang="en-US" sz="2800" dirty="0">
                <a:effectLst/>
                <a:latin typeface="arial" panose="020B0604020202020204" pitchFamily="34" charset="0"/>
              </a:rPr>
              <a:t>Develop a common operational picture and situational awareness</a:t>
            </a:r>
          </a:p>
          <a:p>
            <a:pPr marL="457200" indent="-457200">
              <a:buFont typeface="Arial" panose="020B0604020202020204" pitchFamily="34" charset="0"/>
              <a:buChar char="•"/>
            </a:pPr>
            <a:r>
              <a:rPr lang="en-US" sz="2800" dirty="0">
                <a:effectLst/>
                <a:latin typeface="arial" panose="020B0604020202020204" pitchFamily="34" charset="0"/>
              </a:rPr>
              <a:t>Provide a comprehensive understanding of incident status, intended objectives, and resource utilization</a:t>
            </a:r>
          </a:p>
          <a:p>
            <a:pPr marL="457200" indent="-457200">
              <a:buFont typeface="Arial" panose="020B0604020202020204" pitchFamily="34" charset="0"/>
              <a:buChar char="•"/>
            </a:pPr>
            <a:r>
              <a:rPr lang="en-US" sz="2800" dirty="0">
                <a:effectLst/>
                <a:latin typeface="arial" panose="020B0604020202020204" pitchFamily="34" charset="0"/>
              </a:rPr>
              <a:t>Assist in building the IAP in conjunction with and supporting the planning process</a:t>
            </a:r>
          </a:p>
          <a:p>
            <a:pPr marL="457200" indent="-457200">
              <a:buFont typeface="Arial" panose="020B0604020202020204" pitchFamily="34" charset="0"/>
              <a:buChar char="•"/>
            </a:pPr>
            <a:r>
              <a:rPr lang="en-US" sz="2800" dirty="0">
                <a:effectLst/>
                <a:latin typeface="arial" panose="020B0604020202020204" pitchFamily="34" charset="0"/>
              </a:rPr>
              <a:t>Account for all participants operating at the incident</a:t>
            </a:r>
          </a:p>
          <a:p>
            <a:pPr marL="457200" indent="-457200">
              <a:buFont typeface="Arial" panose="020B0604020202020204" pitchFamily="34" charset="0"/>
              <a:buChar char="•"/>
            </a:pPr>
            <a:r>
              <a:rPr lang="en-US" sz="2800" dirty="0">
                <a:effectLst/>
                <a:latin typeface="arial" panose="020B0604020202020204" pitchFamily="34" charset="0"/>
              </a:rPr>
              <a:t>Ensure there is a legal and historical record of the event</a:t>
            </a:r>
          </a:p>
          <a:p>
            <a:endParaRPr lang="en-US" dirty="0"/>
          </a:p>
        </p:txBody>
      </p:sp>
    </p:spTree>
    <p:extLst>
      <p:ext uri="{BB962C8B-B14F-4D97-AF65-F5344CB8AC3E}">
        <p14:creationId xmlns:p14="http://schemas.microsoft.com/office/powerpoint/2010/main" val="198621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Forms: Coast Guard / FEMA</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6</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3" name="Table 5">
            <a:extLst>
              <a:ext uri="{FF2B5EF4-FFF2-40B4-BE49-F238E27FC236}">
                <a16:creationId xmlns:a16="http://schemas.microsoft.com/office/drawing/2014/main" id="{21B00509-921D-439F-B667-03CA2076AB95}"/>
              </a:ext>
            </a:extLst>
          </p:cNvPr>
          <p:cNvGraphicFramePr>
            <a:graphicFrameLocks noGrp="1"/>
          </p:cNvGraphicFramePr>
          <p:nvPr>
            <p:extLst>
              <p:ext uri="{D42A27DB-BD31-4B8C-83A1-F6EECF244321}">
                <p14:modId xmlns:p14="http://schemas.microsoft.com/office/powerpoint/2010/main" val="82724559"/>
              </p:ext>
            </p:extLst>
          </p:nvPr>
        </p:nvGraphicFramePr>
        <p:xfrm>
          <a:off x="469165" y="1876380"/>
          <a:ext cx="8112127" cy="8168640"/>
        </p:xfrm>
        <a:graphic>
          <a:graphicData uri="http://schemas.openxmlformats.org/drawingml/2006/table">
            <a:tbl>
              <a:tblPr firstRow="1" bandRow="1">
                <a:tableStyleId>{F5AB1C69-6EDB-4FF4-983F-18BD219EF322}</a:tableStyleId>
              </a:tblPr>
              <a:tblGrid>
                <a:gridCol w="1191088">
                  <a:extLst>
                    <a:ext uri="{9D8B030D-6E8A-4147-A177-3AD203B41FA5}">
                      <a16:colId xmlns:a16="http://schemas.microsoft.com/office/drawing/2014/main" val="2169636917"/>
                    </a:ext>
                  </a:extLst>
                </a:gridCol>
                <a:gridCol w="3263359">
                  <a:extLst>
                    <a:ext uri="{9D8B030D-6E8A-4147-A177-3AD203B41FA5}">
                      <a16:colId xmlns:a16="http://schemas.microsoft.com/office/drawing/2014/main" val="2153876448"/>
                    </a:ext>
                  </a:extLst>
                </a:gridCol>
                <a:gridCol w="3657680">
                  <a:extLst>
                    <a:ext uri="{9D8B030D-6E8A-4147-A177-3AD203B41FA5}">
                      <a16:colId xmlns:a16="http://schemas.microsoft.com/office/drawing/2014/main" val="3996516113"/>
                    </a:ext>
                  </a:extLst>
                </a:gridCol>
              </a:tblGrid>
              <a:tr h="370840">
                <a:tc>
                  <a:txBody>
                    <a:bodyPr/>
                    <a:lstStyle/>
                    <a:p>
                      <a:r>
                        <a:rPr lang="en-US" sz="2000" dirty="0"/>
                        <a:t>ICS Form:</a:t>
                      </a:r>
                    </a:p>
                  </a:txBody>
                  <a:tcPr/>
                </a:tc>
                <a:tc>
                  <a:txBody>
                    <a:bodyPr/>
                    <a:lstStyle/>
                    <a:p>
                      <a:r>
                        <a:rPr lang="en-US" sz="2000" dirty="0"/>
                        <a:t>Form Title:</a:t>
                      </a:r>
                    </a:p>
                  </a:txBody>
                  <a:tcPr/>
                </a:tc>
                <a:tc>
                  <a:txBody>
                    <a:bodyPr/>
                    <a:lstStyle/>
                    <a:p>
                      <a:r>
                        <a:rPr lang="en-US" sz="2000" dirty="0"/>
                        <a:t>Typically Prepared By:</a:t>
                      </a:r>
                    </a:p>
                  </a:txBody>
                  <a:tcPr/>
                </a:tc>
                <a:extLst>
                  <a:ext uri="{0D108BD9-81ED-4DB2-BD59-A6C34878D82A}">
                    <a16:rowId xmlns:a16="http://schemas.microsoft.com/office/drawing/2014/main" val="3662747848"/>
                  </a:ext>
                </a:extLst>
              </a:tr>
              <a:tr h="370840">
                <a:tc>
                  <a:txBody>
                    <a:bodyPr/>
                    <a:lstStyle/>
                    <a:p>
                      <a:r>
                        <a:rPr lang="en-US" sz="2000" b="1" dirty="0"/>
                        <a:t>ICS 201</a:t>
                      </a:r>
                    </a:p>
                  </a:txBody>
                  <a:tcPr/>
                </a:tc>
                <a:tc>
                  <a:txBody>
                    <a:bodyPr/>
                    <a:lstStyle/>
                    <a:p>
                      <a:r>
                        <a:rPr lang="en-US" sz="2000" b="1" dirty="0"/>
                        <a:t>Incident Briefing</a:t>
                      </a:r>
                    </a:p>
                  </a:txBody>
                  <a:tcPr/>
                </a:tc>
                <a:tc>
                  <a:txBody>
                    <a:bodyPr/>
                    <a:lstStyle/>
                    <a:p>
                      <a:r>
                        <a:rPr lang="en-US" sz="2000" b="1" dirty="0"/>
                        <a:t>Initial Incident Commander</a:t>
                      </a:r>
                    </a:p>
                  </a:txBody>
                  <a:tcPr/>
                </a:tc>
                <a:extLst>
                  <a:ext uri="{0D108BD9-81ED-4DB2-BD59-A6C34878D82A}">
                    <a16:rowId xmlns:a16="http://schemas.microsoft.com/office/drawing/2014/main" val="1727437623"/>
                  </a:ext>
                </a:extLst>
              </a:tr>
              <a:tr h="370840">
                <a:tc>
                  <a:txBody>
                    <a:bodyPr/>
                    <a:lstStyle/>
                    <a:p>
                      <a:r>
                        <a:rPr lang="en-US" sz="2000" b="1" dirty="0"/>
                        <a:t>ICS 202</a:t>
                      </a:r>
                    </a:p>
                  </a:txBody>
                  <a:tcPr/>
                </a:tc>
                <a:tc>
                  <a:txBody>
                    <a:bodyPr/>
                    <a:lstStyle/>
                    <a:p>
                      <a:r>
                        <a:rPr lang="en-US" sz="2000" b="1" dirty="0"/>
                        <a:t>Incident Objectives</a:t>
                      </a:r>
                    </a:p>
                  </a:txBody>
                  <a:tcPr/>
                </a:tc>
                <a:tc>
                  <a:txBody>
                    <a:bodyPr/>
                    <a:lstStyle/>
                    <a:p>
                      <a:r>
                        <a:rPr lang="en-US" sz="2000" b="1" dirty="0"/>
                        <a:t>Planning Section Chief</a:t>
                      </a:r>
                    </a:p>
                  </a:txBody>
                  <a:tcPr/>
                </a:tc>
                <a:extLst>
                  <a:ext uri="{0D108BD9-81ED-4DB2-BD59-A6C34878D82A}">
                    <a16:rowId xmlns:a16="http://schemas.microsoft.com/office/drawing/2014/main" val="3183219385"/>
                  </a:ext>
                </a:extLst>
              </a:tr>
              <a:tr h="370840">
                <a:tc>
                  <a:txBody>
                    <a:bodyPr/>
                    <a:lstStyle/>
                    <a:p>
                      <a:r>
                        <a:rPr lang="en-US" sz="2000" b="1" dirty="0"/>
                        <a:t>ICS 202A</a:t>
                      </a:r>
                    </a:p>
                  </a:txBody>
                  <a:tcPr/>
                </a:tc>
                <a:tc>
                  <a:txBody>
                    <a:bodyPr/>
                    <a:lstStyle/>
                    <a:p>
                      <a:r>
                        <a:rPr lang="en-US" sz="2000" b="1" dirty="0"/>
                        <a:t>Command Direction</a:t>
                      </a:r>
                    </a:p>
                  </a:txBody>
                  <a:tcPr/>
                </a:tc>
                <a:tc>
                  <a:txBody>
                    <a:bodyPr/>
                    <a:lstStyle/>
                    <a:p>
                      <a:r>
                        <a:rPr lang="en-US" sz="2000" b="1" dirty="0"/>
                        <a:t>Planning Section Chief</a:t>
                      </a:r>
                    </a:p>
                  </a:txBody>
                  <a:tcPr/>
                </a:tc>
                <a:extLst>
                  <a:ext uri="{0D108BD9-81ED-4DB2-BD59-A6C34878D82A}">
                    <a16:rowId xmlns:a16="http://schemas.microsoft.com/office/drawing/2014/main" val="2851010771"/>
                  </a:ext>
                </a:extLst>
              </a:tr>
              <a:tr h="370840">
                <a:tc>
                  <a:txBody>
                    <a:bodyPr/>
                    <a:lstStyle/>
                    <a:p>
                      <a:r>
                        <a:rPr lang="en-US" sz="2000" b="1" dirty="0"/>
                        <a:t>ICS 202B</a:t>
                      </a:r>
                    </a:p>
                  </a:txBody>
                  <a:tcPr/>
                </a:tc>
                <a:tc>
                  <a:txBody>
                    <a:bodyPr/>
                    <a:lstStyle/>
                    <a:p>
                      <a:r>
                        <a:rPr lang="en-US" sz="2000" b="1" dirty="0"/>
                        <a:t>Critical Information Requirements</a:t>
                      </a:r>
                    </a:p>
                  </a:txBody>
                  <a:tcPr/>
                </a:tc>
                <a:tc>
                  <a:txBody>
                    <a:bodyPr/>
                    <a:lstStyle/>
                    <a:p>
                      <a:r>
                        <a:rPr lang="en-US" sz="2000" b="1" dirty="0"/>
                        <a:t>Planning Section Chief</a:t>
                      </a:r>
                    </a:p>
                  </a:txBody>
                  <a:tcPr/>
                </a:tc>
                <a:extLst>
                  <a:ext uri="{0D108BD9-81ED-4DB2-BD59-A6C34878D82A}">
                    <a16:rowId xmlns:a16="http://schemas.microsoft.com/office/drawing/2014/main" val="1725971176"/>
                  </a:ext>
                </a:extLst>
              </a:tr>
              <a:tr h="370840">
                <a:tc>
                  <a:txBody>
                    <a:bodyPr/>
                    <a:lstStyle/>
                    <a:p>
                      <a:r>
                        <a:rPr lang="en-US" sz="2000" dirty="0"/>
                        <a:t>ICS 203</a:t>
                      </a:r>
                    </a:p>
                  </a:txBody>
                  <a:tcPr/>
                </a:tc>
                <a:tc>
                  <a:txBody>
                    <a:bodyPr/>
                    <a:lstStyle/>
                    <a:p>
                      <a:r>
                        <a:rPr lang="en-US" sz="2000" dirty="0"/>
                        <a:t>Organization Assignment List</a:t>
                      </a:r>
                    </a:p>
                  </a:txBody>
                  <a:tcPr/>
                </a:tc>
                <a:tc>
                  <a:txBody>
                    <a:bodyPr/>
                    <a:lstStyle/>
                    <a:p>
                      <a:r>
                        <a:rPr lang="en-US" sz="2000" dirty="0"/>
                        <a:t>Resource Unit Leader and Operations Section Chief</a:t>
                      </a:r>
                    </a:p>
                  </a:txBody>
                  <a:tcPr/>
                </a:tc>
                <a:extLst>
                  <a:ext uri="{0D108BD9-81ED-4DB2-BD59-A6C34878D82A}">
                    <a16:rowId xmlns:a16="http://schemas.microsoft.com/office/drawing/2014/main" val="458392469"/>
                  </a:ext>
                </a:extLst>
              </a:tr>
              <a:tr h="370840">
                <a:tc>
                  <a:txBody>
                    <a:bodyPr/>
                    <a:lstStyle/>
                    <a:p>
                      <a:r>
                        <a:rPr lang="en-US" sz="2000" dirty="0"/>
                        <a:t>ICS 204</a:t>
                      </a:r>
                    </a:p>
                  </a:txBody>
                  <a:tcPr/>
                </a:tc>
                <a:tc>
                  <a:txBody>
                    <a:bodyPr/>
                    <a:lstStyle/>
                    <a:p>
                      <a:r>
                        <a:rPr lang="en-US" sz="2000" dirty="0"/>
                        <a:t>Assignment List</a:t>
                      </a:r>
                    </a:p>
                  </a:txBody>
                  <a:tcPr/>
                </a:tc>
                <a:tc>
                  <a:txBody>
                    <a:bodyPr/>
                    <a:lstStyle/>
                    <a:p>
                      <a:r>
                        <a:rPr lang="en-US" sz="2000" dirty="0"/>
                        <a:t>Resource Unit Leader / Operations</a:t>
                      </a:r>
                    </a:p>
                  </a:txBody>
                  <a:tcPr/>
                </a:tc>
                <a:extLst>
                  <a:ext uri="{0D108BD9-81ED-4DB2-BD59-A6C34878D82A}">
                    <a16:rowId xmlns:a16="http://schemas.microsoft.com/office/drawing/2014/main" val="1579398238"/>
                  </a:ext>
                </a:extLst>
              </a:tr>
              <a:tr h="370840">
                <a:tc>
                  <a:txBody>
                    <a:bodyPr/>
                    <a:lstStyle/>
                    <a:p>
                      <a:r>
                        <a:rPr lang="en-US" sz="2000" dirty="0"/>
                        <a:t>ICS 204A</a:t>
                      </a:r>
                    </a:p>
                  </a:txBody>
                  <a:tcPr/>
                </a:tc>
                <a:tc>
                  <a:txBody>
                    <a:bodyPr/>
                    <a:lstStyle/>
                    <a:p>
                      <a:r>
                        <a:rPr lang="en-US" sz="2000" dirty="0"/>
                        <a:t>Assignment List Attachment</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000" dirty="0"/>
                        <a:t>Resource Unit Leader / Operations</a:t>
                      </a:r>
                    </a:p>
                  </a:txBody>
                  <a:tcPr/>
                </a:tc>
                <a:extLst>
                  <a:ext uri="{0D108BD9-81ED-4DB2-BD59-A6C34878D82A}">
                    <a16:rowId xmlns:a16="http://schemas.microsoft.com/office/drawing/2014/main" val="1470603063"/>
                  </a:ext>
                </a:extLst>
              </a:tr>
              <a:tr h="370840">
                <a:tc>
                  <a:txBody>
                    <a:bodyPr/>
                    <a:lstStyle/>
                    <a:p>
                      <a:r>
                        <a:rPr lang="en-US" sz="2000" dirty="0"/>
                        <a:t>ICS 205</a:t>
                      </a:r>
                    </a:p>
                  </a:txBody>
                  <a:tcPr/>
                </a:tc>
                <a:tc>
                  <a:txBody>
                    <a:bodyPr/>
                    <a:lstStyle/>
                    <a:p>
                      <a:r>
                        <a:rPr lang="en-US" sz="2000" dirty="0"/>
                        <a:t>Incident Radio Communications Plan</a:t>
                      </a:r>
                    </a:p>
                  </a:txBody>
                  <a:tcPr/>
                </a:tc>
                <a:tc>
                  <a:txBody>
                    <a:bodyPr/>
                    <a:lstStyle/>
                    <a:p>
                      <a:r>
                        <a:rPr lang="en-US" sz="2000" dirty="0"/>
                        <a:t>Communications Unit Leader</a:t>
                      </a:r>
                    </a:p>
                  </a:txBody>
                  <a:tcPr/>
                </a:tc>
                <a:extLst>
                  <a:ext uri="{0D108BD9-81ED-4DB2-BD59-A6C34878D82A}">
                    <a16:rowId xmlns:a16="http://schemas.microsoft.com/office/drawing/2014/main" val="3717557207"/>
                  </a:ext>
                </a:extLst>
              </a:tr>
              <a:tr h="370840">
                <a:tc>
                  <a:txBody>
                    <a:bodyPr/>
                    <a:lstStyle/>
                    <a:p>
                      <a:r>
                        <a:rPr lang="en-US" sz="2000" dirty="0"/>
                        <a:t>ICS 205A</a:t>
                      </a:r>
                    </a:p>
                  </a:txBody>
                  <a:tcPr/>
                </a:tc>
                <a:tc>
                  <a:txBody>
                    <a:bodyPr/>
                    <a:lstStyle/>
                    <a:p>
                      <a:r>
                        <a:rPr lang="en-US" sz="2000" dirty="0"/>
                        <a:t>Communications List</a:t>
                      </a:r>
                    </a:p>
                  </a:txBody>
                  <a:tcPr/>
                </a:tc>
                <a:tc>
                  <a:txBody>
                    <a:bodyPr/>
                    <a:lstStyle/>
                    <a:p>
                      <a:r>
                        <a:rPr lang="en-US" sz="2000" dirty="0"/>
                        <a:t>Communications Unit Leader</a:t>
                      </a:r>
                    </a:p>
                  </a:txBody>
                  <a:tcPr/>
                </a:tc>
                <a:extLst>
                  <a:ext uri="{0D108BD9-81ED-4DB2-BD59-A6C34878D82A}">
                    <a16:rowId xmlns:a16="http://schemas.microsoft.com/office/drawing/2014/main" val="3506639202"/>
                  </a:ext>
                </a:extLst>
              </a:tr>
              <a:tr h="370840">
                <a:tc>
                  <a:txBody>
                    <a:bodyPr/>
                    <a:lstStyle/>
                    <a:p>
                      <a:r>
                        <a:rPr lang="en-US" sz="2000" b="1" dirty="0"/>
                        <a:t>ICS 206</a:t>
                      </a:r>
                    </a:p>
                  </a:txBody>
                  <a:tcPr/>
                </a:tc>
                <a:tc>
                  <a:txBody>
                    <a:bodyPr/>
                    <a:lstStyle/>
                    <a:p>
                      <a:r>
                        <a:rPr lang="en-US" sz="2000" b="1" dirty="0"/>
                        <a:t>Medical Plan</a:t>
                      </a:r>
                    </a:p>
                  </a:txBody>
                  <a:tcPr/>
                </a:tc>
                <a:tc>
                  <a:txBody>
                    <a:bodyPr/>
                    <a:lstStyle/>
                    <a:p>
                      <a:r>
                        <a:rPr lang="en-US" sz="2000" b="1" dirty="0"/>
                        <a:t>Medical Unit Leader / Safety Officer</a:t>
                      </a:r>
                    </a:p>
                  </a:txBody>
                  <a:tcPr/>
                </a:tc>
                <a:extLst>
                  <a:ext uri="{0D108BD9-81ED-4DB2-BD59-A6C34878D82A}">
                    <a16:rowId xmlns:a16="http://schemas.microsoft.com/office/drawing/2014/main" val="3086388724"/>
                  </a:ext>
                </a:extLst>
              </a:tr>
              <a:tr h="370840">
                <a:tc>
                  <a:txBody>
                    <a:bodyPr/>
                    <a:lstStyle/>
                    <a:p>
                      <a:r>
                        <a:rPr lang="en-US" sz="2000" dirty="0"/>
                        <a:t>ICS 207 </a:t>
                      </a:r>
                    </a:p>
                  </a:txBody>
                  <a:tcPr/>
                </a:tc>
                <a:tc>
                  <a:txBody>
                    <a:bodyPr/>
                    <a:lstStyle/>
                    <a:p>
                      <a:r>
                        <a:rPr lang="en-US" sz="2000" dirty="0"/>
                        <a:t>Incident Organizational Chart</a:t>
                      </a:r>
                    </a:p>
                  </a:txBody>
                  <a:tcPr/>
                </a:tc>
                <a:tc>
                  <a:txBody>
                    <a:bodyPr/>
                    <a:lstStyle/>
                    <a:p>
                      <a:r>
                        <a:rPr lang="en-US" sz="2000" dirty="0"/>
                        <a:t>Resource Unit Leader</a:t>
                      </a:r>
                    </a:p>
                  </a:txBody>
                  <a:tcPr/>
                </a:tc>
                <a:extLst>
                  <a:ext uri="{0D108BD9-81ED-4DB2-BD59-A6C34878D82A}">
                    <a16:rowId xmlns:a16="http://schemas.microsoft.com/office/drawing/2014/main" val="802762669"/>
                  </a:ext>
                </a:extLst>
              </a:tr>
              <a:tr h="370840">
                <a:tc>
                  <a:txBody>
                    <a:bodyPr/>
                    <a:lstStyle/>
                    <a:p>
                      <a:r>
                        <a:rPr lang="en-US" sz="2000" b="1" dirty="0"/>
                        <a:t>ICS 208</a:t>
                      </a:r>
                    </a:p>
                  </a:txBody>
                  <a:tcPr/>
                </a:tc>
                <a:tc>
                  <a:txBody>
                    <a:bodyPr/>
                    <a:lstStyle/>
                    <a:p>
                      <a:r>
                        <a:rPr lang="en-US" sz="2000" b="1" dirty="0"/>
                        <a:t>Site Safety Plan</a:t>
                      </a:r>
                    </a:p>
                  </a:txBody>
                  <a:tcPr/>
                </a:tc>
                <a:tc>
                  <a:txBody>
                    <a:bodyPr/>
                    <a:lstStyle/>
                    <a:p>
                      <a:r>
                        <a:rPr lang="en-US" sz="2000" b="1" dirty="0"/>
                        <a:t>Safety Officer</a:t>
                      </a:r>
                    </a:p>
                  </a:txBody>
                  <a:tcPr/>
                </a:tc>
                <a:extLst>
                  <a:ext uri="{0D108BD9-81ED-4DB2-BD59-A6C34878D82A}">
                    <a16:rowId xmlns:a16="http://schemas.microsoft.com/office/drawing/2014/main" val="566513738"/>
                  </a:ext>
                </a:extLst>
              </a:tr>
              <a:tr h="370840">
                <a:tc>
                  <a:txBody>
                    <a:bodyPr/>
                    <a:lstStyle/>
                    <a:p>
                      <a:r>
                        <a:rPr lang="en-US" sz="2000" dirty="0"/>
                        <a:t>ICS 209</a:t>
                      </a:r>
                    </a:p>
                  </a:txBody>
                  <a:tcPr/>
                </a:tc>
                <a:tc>
                  <a:txBody>
                    <a:bodyPr/>
                    <a:lstStyle/>
                    <a:p>
                      <a:r>
                        <a:rPr lang="en-US" sz="2000" dirty="0"/>
                        <a:t>Incident Status Summary </a:t>
                      </a:r>
                    </a:p>
                  </a:txBody>
                  <a:tcPr/>
                </a:tc>
                <a:tc>
                  <a:txBody>
                    <a:bodyPr/>
                    <a:lstStyle/>
                    <a:p>
                      <a:r>
                        <a:rPr lang="en-US" sz="2000" dirty="0"/>
                        <a:t>Situation Unit Leader</a:t>
                      </a:r>
                    </a:p>
                  </a:txBody>
                  <a:tcPr/>
                </a:tc>
                <a:extLst>
                  <a:ext uri="{0D108BD9-81ED-4DB2-BD59-A6C34878D82A}">
                    <a16:rowId xmlns:a16="http://schemas.microsoft.com/office/drawing/2014/main" val="3359874582"/>
                  </a:ext>
                </a:extLst>
              </a:tr>
              <a:tr h="370840">
                <a:tc>
                  <a:txBody>
                    <a:bodyPr/>
                    <a:lstStyle/>
                    <a:p>
                      <a:r>
                        <a:rPr lang="en-US" sz="2000" dirty="0"/>
                        <a:t>ICS 210</a:t>
                      </a:r>
                    </a:p>
                  </a:txBody>
                  <a:tcPr/>
                </a:tc>
                <a:tc>
                  <a:txBody>
                    <a:bodyPr/>
                    <a:lstStyle/>
                    <a:p>
                      <a:r>
                        <a:rPr lang="en-US" sz="2000" dirty="0"/>
                        <a:t>Resource Status Change</a:t>
                      </a:r>
                    </a:p>
                  </a:txBody>
                  <a:tcPr/>
                </a:tc>
                <a:tc>
                  <a:txBody>
                    <a:bodyPr/>
                    <a:lstStyle/>
                    <a:p>
                      <a:r>
                        <a:rPr lang="en-US" sz="2000" dirty="0"/>
                        <a:t>Communications Unit Leader</a:t>
                      </a:r>
                    </a:p>
                  </a:txBody>
                  <a:tcPr/>
                </a:tc>
                <a:extLst>
                  <a:ext uri="{0D108BD9-81ED-4DB2-BD59-A6C34878D82A}">
                    <a16:rowId xmlns:a16="http://schemas.microsoft.com/office/drawing/2014/main" val="2693692503"/>
                  </a:ext>
                </a:extLst>
              </a:tr>
              <a:tr h="370840">
                <a:tc>
                  <a:txBody>
                    <a:bodyPr/>
                    <a:lstStyle/>
                    <a:p>
                      <a:r>
                        <a:rPr lang="en-US" sz="2000" dirty="0"/>
                        <a:t>ICS 211</a:t>
                      </a:r>
                    </a:p>
                  </a:txBody>
                  <a:tcPr/>
                </a:tc>
                <a:tc>
                  <a:txBody>
                    <a:bodyPr/>
                    <a:lstStyle/>
                    <a:p>
                      <a:r>
                        <a:rPr lang="en-US" sz="2000" dirty="0"/>
                        <a:t>Incident Check-In List</a:t>
                      </a:r>
                    </a:p>
                  </a:txBody>
                  <a:tcPr/>
                </a:tc>
                <a:tc>
                  <a:txBody>
                    <a:bodyPr/>
                    <a:lstStyle/>
                    <a:p>
                      <a:r>
                        <a:rPr lang="en-US" sz="2000" dirty="0"/>
                        <a:t>Resource Unit Leader </a:t>
                      </a:r>
                    </a:p>
                  </a:txBody>
                  <a:tcPr/>
                </a:tc>
                <a:extLst>
                  <a:ext uri="{0D108BD9-81ED-4DB2-BD59-A6C34878D82A}">
                    <a16:rowId xmlns:a16="http://schemas.microsoft.com/office/drawing/2014/main" val="651599292"/>
                  </a:ext>
                </a:extLst>
              </a:tr>
            </a:tbl>
          </a:graphicData>
        </a:graphic>
      </p:graphicFrame>
      <p:graphicFrame>
        <p:nvGraphicFramePr>
          <p:cNvPr id="9" name="Table 5">
            <a:extLst>
              <a:ext uri="{FF2B5EF4-FFF2-40B4-BE49-F238E27FC236}">
                <a16:creationId xmlns:a16="http://schemas.microsoft.com/office/drawing/2014/main" id="{5201E7F7-DACD-4C36-8660-05AF3A172A27}"/>
              </a:ext>
            </a:extLst>
          </p:cNvPr>
          <p:cNvGraphicFramePr>
            <a:graphicFrameLocks noGrp="1"/>
          </p:cNvGraphicFramePr>
          <p:nvPr>
            <p:extLst>
              <p:ext uri="{D42A27DB-BD31-4B8C-83A1-F6EECF244321}">
                <p14:modId xmlns:p14="http://schemas.microsoft.com/office/powerpoint/2010/main" val="1227007414"/>
              </p:ext>
            </p:extLst>
          </p:nvPr>
        </p:nvGraphicFramePr>
        <p:xfrm>
          <a:off x="9144000" y="1876380"/>
          <a:ext cx="8324850" cy="8168640"/>
        </p:xfrm>
        <a:graphic>
          <a:graphicData uri="http://schemas.openxmlformats.org/drawingml/2006/table">
            <a:tbl>
              <a:tblPr firstRow="1" bandRow="1">
                <a:tableStyleId>{F5AB1C69-6EDB-4FF4-983F-18BD219EF322}</a:tableStyleId>
              </a:tblPr>
              <a:tblGrid>
                <a:gridCol w="1222321">
                  <a:extLst>
                    <a:ext uri="{9D8B030D-6E8A-4147-A177-3AD203B41FA5}">
                      <a16:colId xmlns:a16="http://schemas.microsoft.com/office/drawing/2014/main" val="2169636917"/>
                    </a:ext>
                  </a:extLst>
                </a:gridCol>
                <a:gridCol w="3348934">
                  <a:extLst>
                    <a:ext uri="{9D8B030D-6E8A-4147-A177-3AD203B41FA5}">
                      <a16:colId xmlns:a16="http://schemas.microsoft.com/office/drawing/2014/main" val="2153876448"/>
                    </a:ext>
                  </a:extLst>
                </a:gridCol>
                <a:gridCol w="3753595">
                  <a:extLst>
                    <a:ext uri="{9D8B030D-6E8A-4147-A177-3AD203B41FA5}">
                      <a16:colId xmlns:a16="http://schemas.microsoft.com/office/drawing/2014/main" val="3996516113"/>
                    </a:ext>
                  </a:extLst>
                </a:gridCol>
              </a:tblGrid>
              <a:tr h="370840">
                <a:tc>
                  <a:txBody>
                    <a:bodyPr/>
                    <a:lstStyle/>
                    <a:p>
                      <a:r>
                        <a:rPr lang="en-US" sz="2000" dirty="0"/>
                        <a:t>ICS Form:</a:t>
                      </a:r>
                    </a:p>
                  </a:txBody>
                  <a:tcPr/>
                </a:tc>
                <a:tc>
                  <a:txBody>
                    <a:bodyPr/>
                    <a:lstStyle/>
                    <a:p>
                      <a:r>
                        <a:rPr lang="en-US" sz="2000" dirty="0"/>
                        <a:t>Form Title:</a:t>
                      </a:r>
                    </a:p>
                  </a:txBody>
                  <a:tcPr/>
                </a:tc>
                <a:tc>
                  <a:txBody>
                    <a:bodyPr/>
                    <a:lstStyle/>
                    <a:p>
                      <a:r>
                        <a:rPr lang="en-US" sz="2000" dirty="0"/>
                        <a:t>Typically Prepared By:</a:t>
                      </a:r>
                    </a:p>
                  </a:txBody>
                  <a:tcPr/>
                </a:tc>
                <a:extLst>
                  <a:ext uri="{0D108BD9-81ED-4DB2-BD59-A6C34878D82A}">
                    <a16:rowId xmlns:a16="http://schemas.microsoft.com/office/drawing/2014/main" val="3662747848"/>
                  </a:ext>
                </a:extLst>
              </a:tr>
              <a:tr h="370840">
                <a:tc>
                  <a:txBody>
                    <a:bodyPr/>
                    <a:lstStyle/>
                    <a:p>
                      <a:r>
                        <a:rPr lang="en-US" sz="2000" dirty="0"/>
                        <a:t>ICS 211A</a:t>
                      </a:r>
                    </a:p>
                  </a:txBody>
                  <a:tcPr/>
                </a:tc>
                <a:tc>
                  <a:txBody>
                    <a:bodyPr/>
                    <a:lstStyle/>
                    <a:p>
                      <a:r>
                        <a:rPr lang="en-US" sz="2000" dirty="0"/>
                        <a:t>Sign-in Worksheet</a:t>
                      </a:r>
                    </a:p>
                  </a:txBody>
                  <a:tcPr/>
                </a:tc>
                <a:tc>
                  <a:txBody>
                    <a:bodyPr/>
                    <a:lstStyle/>
                    <a:p>
                      <a:r>
                        <a:rPr lang="en-US" sz="2000" dirty="0"/>
                        <a:t>Resource Status / Check-In Recorder</a:t>
                      </a:r>
                    </a:p>
                  </a:txBody>
                  <a:tcPr/>
                </a:tc>
                <a:extLst>
                  <a:ext uri="{0D108BD9-81ED-4DB2-BD59-A6C34878D82A}">
                    <a16:rowId xmlns:a16="http://schemas.microsoft.com/office/drawing/2014/main" val="3849722001"/>
                  </a:ext>
                </a:extLst>
              </a:tr>
              <a:tr h="370840">
                <a:tc>
                  <a:txBody>
                    <a:bodyPr/>
                    <a:lstStyle/>
                    <a:p>
                      <a:r>
                        <a:rPr lang="en-US" sz="2000" dirty="0"/>
                        <a:t>ICS 213</a:t>
                      </a:r>
                    </a:p>
                  </a:txBody>
                  <a:tcPr/>
                </a:tc>
                <a:tc>
                  <a:txBody>
                    <a:bodyPr/>
                    <a:lstStyle/>
                    <a:p>
                      <a:r>
                        <a:rPr lang="en-US" sz="2000" dirty="0"/>
                        <a:t>General Message</a:t>
                      </a:r>
                    </a:p>
                  </a:txBody>
                  <a:tcPr/>
                </a:tc>
                <a:tc>
                  <a:txBody>
                    <a:bodyPr/>
                    <a:lstStyle/>
                    <a:p>
                      <a:r>
                        <a:rPr lang="en-US" sz="2000" dirty="0"/>
                        <a:t>Any Message Originator</a:t>
                      </a:r>
                    </a:p>
                  </a:txBody>
                  <a:tcPr/>
                </a:tc>
                <a:extLst>
                  <a:ext uri="{0D108BD9-81ED-4DB2-BD59-A6C34878D82A}">
                    <a16:rowId xmlns:a16="http://schemas.microsoft.com/office/drawing/2014/main" val="127832095"/>
                  </a:ext>
                </a:extLst>
              </a:tr>
              <a:tr h="370840">
                <a:tc>
                  <a:txBody>
                    <a:bodyPr/>
                    <a:lstStyle/>
                    <a:p>
                      <a:r>
                        <a:rPr lang="en-US" sz="2000" dirty="0"/>
                        <a:t>ICS 213RR</a:t>
                      </a:r>
                    </a:p>
                  </a:txBody>
                  <a:tcPr/>
                </a:tc>
                <a:tc>
                  <a:txBody>
                    <a:bodyPr/>
                    <a:lstStyle/>
                    <a:p>
                      <a:r>
                        <a:rPr lang="en-US" sz="2000" dirty="0"/>
                        <a:t>Resource Request</a:t>
                      </a:r>
                    </a:p>
                  </a:txBody>
                  <a:tcPr/>
                </a:tc>
                <a:tc>
                  <a:txBody>
                    <a:bodyPr/>
                    <a:lstStyle/>
                    <a:p>
                      <a:r>
                        <a:rPr lang="en-US" sz="2000" dirty="0"/>
                        <a:t>Any Resource Requestor</a:t>
                      </a:r>
                    </a:p>
                  </a:txBody>
                  <a:tcPr/>
                </a:tc>
                <a:extLst>
                  <a:ext uri="{0D108BD9-81ED-4DB2-BD59-A6C34878D82A}">
                    <a16:rowId xmlns:a16="http://schemas.microsoft.com/office/drawing/2014/main" val="49092576"/>
                  </a:ext>
                </a:extLst>
              </a:tr>
              <a:tr h="370840">
                <a:tc>
                  <a:txBody>
                    <a:bodyPr/>
                    <a:lstStyle/>
                    <a:p>
                      <a:r>
                        <a:rPr lang="en-US" sz="2000" dirty="0"/>
                        <a:t>ICS 214</a:t>
                      </a:r>
                    </a:p>
                  </a:txBody>
                  <a:tcPr/>
                </a:tc>
                <a:tc>
                  <a:txBody>
                    <a:bodyPr/>
                    <a:lstStyle/>
                    <a:p>
                      <a:r>
                        <a:rPr lang="en-US" sz="2000" dirty="0"/>
                        <a:t>Activity Log</a:t>
                      </a:r>
                    </a:p>
                  </a:txBody>
                  <a:tcPr/>
                </a:tc>
                <a:tc>
                  <a:txBody>
                    <a:bodyPr/>
                    <a:lstStyle/>
                    <a:p>
                      <a:r>
                        <a:rPr lang="en-US" sz="2000" dirty="0"/>
                        <a:t>All Sections and Units</a:t>
                      </a:r>
                    </a:p>
                  </a:txBody>
                  <a:tcPr/>
                </a:tc>
                <a:extLst>
                  <a:ext uri="{0D108BD9-81ED-4DB2-BD59-A6C34878D82A}">
                    <a16:rowId xmlns:a16="http://schemas.microsoft.com/office/drawing/2014/main" val="1221208955"/>
                  </a:ext>
                </a:extLst>
              </a:tr>
              <a:tr h="370840">
                <a:tc>
                  <a:txBody>
                    <a:bodyPr/>
                    <a:lstStyle/>
                    <a:p>
                      <a:r>
                        <a:rPr lang="en-US" sz="2000" dirty="0"/>
                        <a:t>ICS 214A</a:t>
                      </a:r>
                    </a:p>
                  </a:txBody>
                  <a:tcPr/>
                </a:tc>
                <a:tc>
                  <a:txBody>
                    <a:bodyPr/>
                    <a:lstStyle/>
                    <a:p>
                      <a:r>
                        <a:rPr lang="en-US" sz="2000" dirty="0"/>
                        <a:t>Chronology of Events Log</a:t>
                      </a:r>
                    </a:p>
                  </a:txBody>
                  <a:tcPr/>
                </a:tc>
                <a:tc>
                  <a:txBody>
                    <a:bodyPr/>
                    <a:lstStyle/>
                    <a:p>
                      <a:endParaRPr lang="en-US" sz="2000" dirty="0"/>
                    </a:p>
                  </a:txBody>
                  <a:tcPr/>
                </a:tc>
                <a:extLst>
                  <a:ext uri="{0D108BD9-81ED-4DB2-BD59-A6C34878D82A}">
                    <a16:rowId xmlns:a16="http://schemas.microsoft.com/office/drawing/2014/main" val="1354980152"/>
                  </a:ext>
                </a:extLst>
              </a:tr>
              <a:tr h="370840">
                <a:tc>
                  <a:txBody>
                    <a:bodyPr/>
                    <a:lstStyle/>
                    <a:p>
                      <a:r>
                        <a:rPr lang="en-US" sz="2000" dirty="0"/>
                        <a:t>ICS 215</a:t>
                      </a:r>
                    </a:p>
                  </a:txBody>
                  <a:tcPr/>
                </a:tc>
                <a:tc>
                  <a:txBody>
                    <a:bodyPr/>
                    <a:lstStyle/>
                    <a:p>
                      <a:r>
                        <a:rPr lang="en-US" sz="2000" dirty="0"/>
                        <a:t>Operational Planning Worksheet</a:t>
                      </a:r>
                    </a:p>
                  </a:txBody>
                  <a:tcPr/>
                </a:tc>
                <a:tc>
                  <a:txBody>
                    <a:bodyPr/>
                    <a:lstStyle/>
                    <a:p>
                      <a:r>
                        <a:rPr lang="en-US" sz="2000" dirty="0"/>
                        <a:t>Operations Section Chief / Resource Unit Leader</a:t>
                      </a:r>
                    </a:p>
                  </a:txBody>
                  <a:tcPr/>
                </a:tc>
                <a:extLst>
                  <a:ext uri="{0D108BD9-81ED-4DB2-BD59-A6C34878D82A}">
                    <a16:rowId xmlns:a16="http://schemas.microsoft.com/office/drawing/2014/main" val="1727437623"/>
                  </a:ext>
                </a:extLst>
              </a:tr>
              <a:tr h="370840">
                <a:tc>
                  <a:txBody>
                    <a:bodyPr/>
                    <a:lstStyle/>
                    <a:p>
                      <a:r>
                        <a:rPr lang="en-US" sz="2000" b="1" dirty="0"/>
                        <a:t>ICS 215A</a:t>
                      </a:r>
                    </a:p>
                  </a:txBody>
                  <a:tcPr/>
                </a:tc>
                <a:tc>
                  <a:txBody>
                    <a:bodyPr/>
                    <a:lstStyle/>
                    <a:p>
                      <a:r>
                        <a:rPr lang="en-US" sz="2000" b="1" dirty="0"/>
                        <a:t>Incident Action Plan Safety Analysis</a:t>
                      </a:r>
                    </a:p>
                  </a:txBody>
                  <a:tcPr/>
                </a:tc>
                <a:tc>
                  <a:txBody>
                    <a:bodyPr/>
                    <a:lstStyle/>
                    <a:p>
                      <a:r>
                        <a:rPr lang="en-US" sz="2000" b="1" dirty="0"/>
                        <a:t>Safety Officer</a:t>
                      </a:r>
                    </a:p>
                  </a:txBody>
                  <a:tcPr/>
                </a:tc>
                <a:extLst>
                  <a:ext uri="{0D108BD9-81ED-4DB2-BD59-A6C34878D82A}">
                    <a16:rowId xmlns:a16="http://schemas.microsoft.com/office/drawing/2014/main" val="3183219385"/>
                  </a:ext>
                </a:extLst>
              </a:tr>
              <a:tr h="370840">
                <a:tc>
                  <a:txBody>
                    <a:bodyPr/>
                    <a:lstStyle/>
                    <a:p>
                      <a:r>
                        <a:rPr lang="en-US" sz="2000" dirty="0"/>
                        <a:t>ICS 219-1 to 219-10</a:t>
                      </a:r>
                    </a:p>
                  </a:txBody>
                  <a:tcPr/>
                </a:tc>
                <a:tc>
                  <a:txBody>
                    <a:bodyPr/>
                    <a:lstStyle/>
                    <a:p>
                      <a:r>
                        <a:rPr lang="en-US" sz="2000" dirty="0"/>
                        <a:t>Resource Status Cards (T-Cards)</a:t>
                      </a:r>
                    </a:p>
                  </a:txBody>
                  <a:tcPr/>
                </a:tc>
                <a:tc>
                  <a:txBody>
                    <a:bodyPr/>
                    <a:lstStyle/>
                    <a:p>
                      <a:r>
                        <a:rPr lang="en-US" sz="2000" dirty="0"/>
                        <a:t>Resource Unit Leader</a:t>
                      </a:r>
                    </a:p>
                  </a:txBody>
                  <a:tcPr/>
                </a:tc>
                <a:extLst>
                  <a:ext uri="{0D108BD9-81ED-4DB2-BD59-A6C34878D82A}">
                    <a16:rowId xmlns:a16="http://schemas.microsoft.com/office/drawing/2014/main" val="1725971176"/>
                  </a:ext>
                </a:extLst>
              </a:tr>
              <a:tr h="370840">
                <a:tc>
                  <a:txBody>
                    <a:bodyPr/>
                    <a:lstStyle/>
                    <a:p>
                      <a:r>
                        <a:rPr lang="en-US" sz="2000" dirty="0"/>
                        <a:t>ICS 220</a:t>
                      </a:r>
                    </a:p>
                  </a:txBody>
                  <a:tcPr/>
                </a:tc>
                <a:tc>
                  <a:txBody>
                    <a:bodyPr/>
                    <a:lstStyle/>
                    <a:p>
                      <a:r>
                        <a:rPr lang="en-US" sz="2000" dirty="0"/>
                        <a:t>Air Operations Summary Worksheet</a:t>
                      </a:r>
                    </a:p>
                  </a:txBody>
                  <a:tcPr/>
                </a:tc>
                <a:tc>
                  <a:txBody>
                    <a:bodyPr/>
                    <a:lstStyle/>
                    <a:p>
                      <a:r>
                        <a:rPr lang="en-US" sz="2000" dirty="0"/>
                        <a:t>Operations Section Chief / Air Branch </a:t>
                      </a:r>
                    </a:p>
                  </a:txBody>
                  <a:tcPr/>
                </a:tc>
                <a:extLst>
                  <a:ext uri="{0D108BD9-81ED-4DB2-BD59-A6C34878D82A}">
                    <a16:rowId xmlns:a16="http://schemas.microsoft.com/office/drawing/2014/main" val="458392469"/>
                  </a:ext>
                </a:extLst>
              </a:tr>
              <a:tr h="370840">
                <a:tc>
                  <a:txBody>
                    <a:bodyPr/>
                    <a:lstStyle/>
                    <a:p>
                      <a:r>
                        <a:rPr lang="en-US" sz="2000" dirty="0"/>
                        <a:t>ICS 221</a:t>
                      </a:r>
                    </a:p>
                  </a:txBody>
                  <a:tcPr/>
                </a:tc>
                <a:tc>
                  <a:txBody>
                    <a:bodyPr/>
                    <a:lstStyle/>
                    <a:p>
                      <a:r>
                        <a:rPr lang="en-US" sz="2000" dirty="0"/>
                        <a:t>Demobilization Check-Out</a:t>
                      </a:r>
                    </a:p>
                  </a:txBody>
                  <a:tcPr/>
                </a:tc>
                <a:tc>
                  <a:txBody>
                    <a:bodyPr/>
                    <a:lstStyle/>
                    <a:p>
                      <a:r>
                        <a:rPr lang="en-US" sz="2000" dirty="0"/>
                        <a:t>Demobilization Unit Leader</a:t>
                      </a:r>
                    </a:p>
                  </a:txBody>
                  <a:tcPr/>
                </a:tc>
                <a:extLst>
                  <a:ext uri="{0D108BD9-81ED-4DB2-BD59-A6C34878D82A}">
                    <a16:rowId xmlns:a16="http://schemas.microsoft.com/office/drawing/2014/main" val="3717557207"/>
                  </a:ext>
                </a:extLst>
              </a:tr>
              <a:tr h="370840">
                <a:tc>
                  <a:txBody>
                    <a:bodyPr/>
                    <a:lstStyle/>
                    <a:p>
                      <a:r>
                        <a:rPr lang="en-US" sz="2000" dirty="0"/>
                        <a:t>ICS 225</a:t>
                      </a:r>
                    </a:p>
                  </a:txBody>
                  <a:tcPr/>
                </a:tc>
                <a:tc>
                  <a:txBody>
                    <a:bodyPr/>
                    <a:lstStyle/>
                    <a:p>
                      <a:r>
                        <a:rPr lang="en-US" sz="2000" dirty="0"/>
                        <a:t>Incident Personnel Performance Rating</a:t>
                      </a:r>
                    </a:p>
                  </a:txBody>
                  <a:tcPr/>
                </a:tc>
                <a:tc>
                  <a:txBody>
                    <a:bodyPr/>
                    <a:lstStyle/>
                    <a:p>
                      <a:r>
                        <a:rPr lang="en-US" sz="2000" dirty="0"/>
                        <a:t>Supervisor at the Incident</a:t>
                      </a:r>
                    </a:p>
                  </a:txBody>
                  <a:tcPr/>
                </a:tc>
                <a:extLst>
                  <a:ext uri="{0D108BD9-81ED-4DB2-BD59-A6C34878D82A}">
                    <a16:rowId xmlns:a16="http://schemas.microsoft.com/office/drawing/2014/main" val="3506639202"/>
                  </a:ext>
                </a:extLst>
              </a:tr>
              <a:tr h="370840">
                <a:tc>
                  <a:txBody>
                    <a:bodyPr/>
                    <a:lstStyle/>
                    <a:p>
                      <a:r>
                        <a:rPr lang="en-US" sz="2000" dirty="0"/>
                        <a:t>ICS 230</a:t>
                      </a:r>
                    </a:p>
                  </a:txBody>
                  <a:tcPr/>
                </a:tc>
                <a:tc>
                  <a:txBody>
                    <a:bodyPr/>
                    <a:lstStyle/>
                    <a:p>
                      <a:r>
                        <a:rPr lang="en-US" sz="2000" dirty="0"/>
                        <a:t>Meeting Schedule</a:t>
                      </a:r>
                    </a:p>
                  </a:txBody>
                  <a:tcPr/>
                </a:tc>
                <a:tc>
                  <a:txBody>
                    <a:bodyPr/>
                    <a:lstStyle/>
                    <a:p>
                      <a:r>
                        <a:rPr lang="en-US" sz="2000" dirty="0"/>
                        <a:t>Planning Section Chief</a:t>
                      </a:r>
                    </a:p>
                  </a:txBody>
                  <a:tcPr/>
                </a:tc>
                <a:extLst>
                  <a:ext uri="{0D108BD9-81ED-4DB2-BD59-A6C34878D82A}">
                    <a16:rowId xmlns:a16="http://schemas.microsoft.com/office/drawing/2014/main" val="3086388724"/>
                  </a:ext>
                </a:extLst>
              </a:tr>
              <a:tr h="370840">
                <a:tc>
                  <a:txBody>
                    <a:bodyPr/>
                    <a:lstStyle/>
                    <a:p>
                      <a:r>
                        <a:rPr lang="en-US" sz="2000" dirty="0"/>
                        <a:t>ICS 233</a:t>
                      </a:r>
                    </a:p>
                  </a:txBody>
                  <a:tcPr/>
                </a:tc>
                <a:tc>
                  <a:txBody>
                    <a:bodyPr/>
                    <a:lstStyle/>
                    <a:p>
                      <a:r>
                        <a:rPr lang="en-US" sz="2000" dirty="0"/>
                        <a:t>Open Action Tracker</a:t>
                      </a:r>
                    </a:p>
                  </a:txBody>
                  <a:tcPr/>
                </a:tc>
                <a:tc>
                  <a:txBody>
                    <a:bodyPr/>
                    <a:lstStyle/>
                    <a:p>
                      <a:r>
                        <a:rPr lang="en-US" sz="2000" dirty="0"/>
                        <a:t>Situation Unit / Planning Section</a:t>
                      </a:r>
                    </a:p>
                  </a:txBody>
                  <a:tcPr/>
                </a:tc>
                <a:extLst>
                  <a:ext uri="{0D108BD9-81ED-4DB2-BD59-A6C34878D82A}">
                    <a16:rowId xmlns:a16="http://schemas.microsoft.com/office/drawing/2014/main" val="802762669"/>
                  </a:ext>
                </a:extLst>
              </a:tr>
              <a:tr h="370840">
                <a:tc>
                  <a:txBody>
                    <a:bodyPr/>
                    <a:lstStyle/>
                    <a:p>
                      <a:r>
                        <a:rPr lang="en-US" sz="2000" dirty="0"/>
                        <a:t>ICS 234</a:t>
                      </a:r>
                    </a:p>
                  </a:txBody>
                  <a:tcPr/>
                </a:tc>
                <a:tc>
                  <a:txBody>
                    <a:bodyPr/>
                    <a:lstStyle/>
                    <a:p>
                      <a:r>
                        <a:rPr lang="en-US" sz="2000" dirty="0"/>
                        <a:t>Work Analysis Matrix</a:t>
                      </a:r>
                    </a:p>
                  </a:txBody>
                  <a:tcPr/>
                </a:tc>
                <a:tc>
                  <a:txBody>
                    <a:bodyPr/>
                    <a:lstStyle/>
                    <a:p>
                      <a:r>
                        <a:rPr lang="en-US" sz="2000" dirty="0"/>
                        <a:t>Operations Section </a:t>
                      </a:r>
                    </a:p>
                  </a:txBody>
                  <a:tcPr/>
                </a:tc>
                <a:extLst>
                  <a:ext uri="{0D108BD9-81ED-4DB2-BD59-A6C34878D82A}">
                    <a16:rowId xmlns:a16="http://schemas.microsoft.com/office/drawing/2014/main" val="566513738"/>
                  </a:ext>
                </a:extLst>
              </a:tr>
              <a:tr h="370840">
                <a:tc>
                  <a:txBody>
                    <a:bodyPr/>
                    <a:lstStyle/>
                    <a:p>
                      <a:r>
                        <a:rPr lang="en-US" sz="2000" b="1" dirty="0"/>
                        <a:t>ICS 239</a:t>
                      </a:r>
                    </a:p>
                  </a:txBody>
                  <a:tcPr/>
                </a:tc>
                <a:tc>
                  <a:txBody>
                    <a:bodyPr/>
                    <a:lstStyle/>
                    <a:p>
                      <a:r>
                        <a:rPr lang="en-US" sz="2000" b="1" dirty="0"/>
                        <a:t>Incident Complexity Analysis</a:t>
                      </a:r>
                    </a:p>
                  </a:txBody>
                  <a:tcPr/>
                </a:tc>
                <a:tc>
                  <a:txBody>
                    <a:bodyPr/>
                    <a:lstStyle/>
                    <a:p>
                      <a:r>
                        <a:rPr lang="en-US" sz="2000" b="1" dirty="0"/>
                        <a:t>Incident Commander</a:t>
                      </a:r>
                    </a:p>
                  </a:txBody>
                  <a:tcPr/>
                </a:tc>
                <a:extLst>
                  <a:ext uri="{0D108BD9-81ED-4DB2-BD59-A6C34878D82A}">
                    <a16:rowId xmlns:a16="http://schemas.microsoft.com/office/drawing/2014/main" val="3359874582"/>
                  </a:ext>
                </a:extLst>
              </a:tr>
            </a:tbl>
          </a:graphicData>
        </a:graphic>
      </p:graphicFrame>
    </p:spTree>
    <p:extLst>
      <p:ext uri="{BB962C8B-B14F-4D97-AF65-F5344CB8AC3E}">
        <p14:creationId xmlns:p14="http://schemas.microsoft.com/office/powerpoint/2010/main" val="4090848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Forms: Incident Support / Other</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7</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3" name="Table 5">
            <a:extLst>
              <a:ext uri="{FF2B5EF4-FFF2-40B4-BE49-F238E27FC236}">
                <a16:creationId xmlns:a16="http://schemas.microsoft.com/office/drawing/2014/main" id="{21B00509-921D-439F-B667-03CA2076AB95}"/>
              </a:ext>
            </a:extLst>
          </p:cNvPr>
          <p:cNvGraphicFramePr>
            <a:graphicFrameLocks noGrp="1"/>
          </p:cNvGraphicFramePr>
          <p:nvPr>
            <p:extLst>
              <p:ext uri="{D42A27DB-BD31-4B8C-83A1-F6EECF244321}">
                <p14:modId xmlns:p14="http://schemas.microsoft.com/office/powerpoint/2010/main" val="3522293210"/>
              </p:ext>
            </p:extLst>
          </p:nvPr>
        </p:nvGraphicFramePr>
        <p:xfrm>
          <a:off x="469165" y="2134286"/>
          <a:ext cx="8088682" cy="6187440"/>
        </p:xfrm>
        <a:graphic>
          <a:graphicData uri="http://schemas.openxmlformats.org/drawingml/2006/table">
            <a:tbl>
              <a:tblPr firstRow="1" bandRow="1">
                <a:tableStyleId>{F5AB1C69-6EDB-4FF4-983F-18BD219EF322}</a:tableStyleId>
              </a:tblPr>
              <a:tblGrid>
                <a:gridCol w="1343041">
                  <a:extLst>
                    <a:ext uri="{9D8B030D-6E8A-4147-A177-3AD203B41FA5}">
                      <a16:colId xmlns:a16="http://schemas.microsoft.com/office/drawing/2014/main" val="2169636917"/>
                    </a:ext>
                  </a:extLst>
                </a:gridCol>
                <a:gridCol w="3098532">
                  <a:extLst>
                    <a:ext uri="{9D8B030D-6E8A-4147-A177-3AD203B41FA5}">
                      <a16:colId xmlns:a16="http://schemas.microsoft.com/office/drawing/2014/main" val="2153876448"/>
                    </a:ext>
                  </a:extLst>
                </a:gridCol>
                <a:gridCol w="3647109">
                  <a:extLst>
                    <a:ext uri="{9D8B030D-6E8A-4147-A177-3AD203B41FA5}">
                      <a16:colId xmlns:a16="http://schemas.microsoft.com/office/drawing/2014/main" val="3996516113"/>
                    </a:ext>
                  </a:extLst>
                </a:gridCol>
              </a:tblGrid>
              <a:tr h="370840">
                <a:tc>
                  <a:txBody>
                    <a:bodyPr/>
                    <a:lstStyle/>
                    <a:p>
                      <a:r>
                        <a:rPr lang="en-US" sz="2000" dirty="0"/>
                        <a:t>ICS Form:</a:t>
                      </a:r>
                    </a:p>
                  </a:txBody>
                  <a:tcPr/>
                </a:tc>
                <a:tc>
                  <a:txBody>
                    <a:bodyPr/>
                    <a:lstStyle/>
                    <a:p>
                      <a:r>
                        <a:rPr lang="en-US" sz="2000" dirty="0"/>
                        <a:t>Form Title:</a:t>
                      </a:r>
                    </a:p>
                  </a:txBody>
                  <a:tcPr/>
                </a:tc>
                <a:tc>
                  <a:txBody>
                    <a:bodyPr/>
                    <a:lstStyle/>
                    <a:p>
                      <a:r>
                        <a:rPr lang="en-US" sz="2000" dirty="0"/>
                        <a:t>Typically Prepared By:</a:t>
                      </a:r>
                    </a:p>
                  </a:txBody>
                  <a:tcPr/>
                </a:tc>
                <a:extLst>
                  <a:ext uri="{0D108BD9-81ED-4DB2-BD59-A6C34878D82A}">
                    <a16:rowId xmlns:a16="http://schemas.microsoft.com/office/drawing/2014/main" val="3662747848"/>
                  </a:ext>
                </a:extLst>
              </a:tr>
              <a:tr h="370840">
                <a:tc>
                  <a:txBody>
                    <a:bodyPr/>
                    <a:lstStyle/>
                    <a:p>
                      <a:r>
                        <a:rPr lang="en-US" sz="2000" dirty="0"/>
                        <a:t>ICS 300 to ICS 330</a:t>
                      </a:r>
                    </a:p>
                  </a:txBody>
                  <a:tcPr/>
                </a:tc>
                <a:tc>
                  <a:txBody>
                    <a:bodyPr/>
                    <a:lstStyle/>
                    <a:p>
                      <a:r>
                        <a:rPr lang="en-US" sz="2000" dirty="0"/>
                        <a:t>Area Command Formatted Series</a:t>
                      </a:r>
                    </a:p>
                  </a:txBody>
                  <a:tcPr/>
                </a:tc>
                <a:tc>
                  <a:txBody>
                    <a:bodyPr/>
                    <a:lstStyle/>
                    <a:p>
                      <a:r>
                        <a:rPr lang="en-US" sz="2000" dirty="0"/>
                        <a:t>Area Commands</a:t>
                      </a:r>
                    </a:p>
                  </a:txBody>
                  <a:tcPr/>
                </a:tc>
                <a:extLst>
                  <a:ext uri="{0D108BD9-81ED-4DB2-BD59-A6C34878D82A}">
                    <a16:rowId xmlns:a16="http://schemas.microsoft.com/office/drawing/2014/main" val="1727437623"/>
                  </a:ext>
                </a:extLst>
              </a:tr>
              <a:tr h="370840">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272227207"/>
                  </a:ext>
                </a:extLst>
              </a:tr>
              <a:tr h="370840">
                <a:tc>
                  <a:txBody>
                    <a:bodyPr/>
                    <a:lstStyle/>
                    <a:p>
                      <a:r>
                        <a:rPr lang="en-US" sz="2000" dirty="0"/>
                        <a:t>ICS 232</a:t>
                      </a:r>
                    </a:p>
                  </a:txBody>
                  <a:tcPr/>
                </a:tc>
                <a:tc>
                  <a:txBody>
                    <a:bodyPr/>
                    <a:lstStyle/>
                    <a:p>
                      <a:r>
                        <a:rPr lang="en-US" sz="2000" dirty="0"/>
                        <a:t>Resources At Risk Summary</a:t>
                      </a:r>
                    </a:p>
                  </a:txBody>
                  <a:tcPr/>
                </a:tc>
                <a:tc>
                  <a:txBody>
                    <a:bodyPr/>
                    <a:lstStyle/>
                    <a:p>
                      <a:r>
                        <a:rPr lang="en-US" sz="2000" dirty="0"/>
                        <a:t>Environmental Unit Leader</a:t>
                      </a:r>
                    </a:p>
                  </a:txBody>
                  <a:tcPr/>
                </a:tc>
                <a:extLst>
                  <a:ext uri="{0D108BD9-81ED-4DB2-BD59-A6C34878D82A}">
                    <a16:rowId xmlns:a16="http://schemas.microsoft.com/office/drawing/2014/main" val="1579398238"/>
                  </a:ext>
                </a:extLst>
              </a:tr>
              <a:tr h="370840">
                <a:tc>
                  <a:txBody>
                    <a:bodyPr/>
                    <a:lstStyle/>
                    <a:p>
                      <a:r>
                        <a:rPr lang="en-US" sz="2000" dirty="0"/>
                        <a:t>ICS 232A</a:t>
                      </a:r>
                    </a:p>
                  </a:txBody>
                  <a:tcPr/>
                </a:tc>
                <a:tc>
                  <a:txBody>
                    <a:bodyPr/>
                    <a:lstStyle/>
                    <a:p>
                      <a:r>
                        <a:rPr lang="en-US" sz="2000" dirty="0"/>
                        <a:t>ACP Site Index</a:t>
                      </a:r>
                    </a:p>
                  </a:txBody>
                  <a:tcPr/>
                </a:tc>
                <a:tc>
                  <a:txBody>
                    <a:bodyPr/>
                    <a:lstStyle/>
                    <a:p>
                      <a:r>
                        <a:rPr lang="en-US" sz="2000" dirty="0"/>
                        <a:t>Environmental Unit Leader</a:t>
                      </a:r>
                    </a:p>
                  </a:txBody>
                  <a:tcPr/>
                </a:tc>
                <a:extLst>
                  <a:ext uri="{0D108BD9-81ED-4DB2-BD59-A6C34878D82A}">
                    <a16:rowId xmlns:a16="http://schemas.microsoft.com/office/drawing/2014/main" val="1470603063"/>
                  </a:ext>
                </a:extLst>
              </a:tr>
              <a:tr h="370840">
                <a:tc>
                  <a:txBody>
                    <a:bodyPr/>
                    <a:lstStyle/>
                    <a:p>
                      <a:r>
                        <a:rPr lang="en-US" sz="2000" dirty="0"/>
                        <a:t>ICS 235</a:t>
                      </a:r>
                    </a:p>
                  </a:txBody>
                  <a:tcPr/>
                </a:tc>
                <a:tc>
                  <a:txBody>
                    <a:bodyPr/>
                    <a:lstStyle/>
                    <a:p>
                      <a:r>
                        <a:rPr lang="en-US" sz="2000" dirty="0"/>
                        <a:t>Facilities Needs Assessment</a:t>
                      </a:r>
                    </a:p>
                  </a:txBody>
                  <a:tcPr/>
                </a:tc>
                <a:tc>
                  <a:txBody>
                    <a:bodyPr/>
                    <a:lstStyle/>
                    <a:p>
                      <a:r>
                        <a:rPr lang="en-US" sz="2000" dirty="0"/>
                        <a:t>Facility Unit Leader</a:t>
                      </a:r>
                    </a:p>
                  </a:txBody>
                  <a:tcPr/>
                </a:tc>
                <a:extLst>
                  <a:ext uri="{0D108BD9-81ED-4DB2-BD59-A6C34878D82A}">
                    <a16:rowId xmlns:a16="http://schemas.microsoft.com/office/drawing/2014/main" val="2113345282"/>
                  </a:ext>
                </a:extLst>
              </a:tr>
              <a:tr h="370840">
                <a:tc>
                  <a:txBody>
                    <a:bodyPr/>
                    <a:lstStyle/>
                    <a:p>
                      <a:r>
                        <a:rPr lang="en-US" sz="2000" dirty="0"/>
                        <a:t>ICS 236</a:t>
                      </a:r>
                    </a:p>
                  </a:txBody>
                  <a:tcPr/>
                </a:tc>
                <a:tc>
                  <a:txBody>
                    <a:bodyPr/>
                    <a:lstStyle/>
                    <a:p>
                      <a:r>
                        <a:rPr lang="en-US" sz="2000" dirty="0"/>
                        <a:t>Tentative Release List</a:t>
                      </a:r>
                    </a:p>
                  </a:txBody>
                  <a:tcPr/>
                </a:tc>
                <a:tc>
                  <a:txBody>
                    <a:bodyPr/>
                    <a:lstStyle/>
                    <a:p>
                      <a:r>
                        <a:rPr lang="en-US" sz="2000" dirty="0"/>
                        <a:t>Demobilization / Resource Unit Leaders</a:t>
                      </a:r>
                    </a:p>
                  </a:txBody>
                  <a:tcPr/>
                </a:tc>
                <a:extLst>
                  <a:ext uri="{0D108BD9-81ED-4DB2-BD59-A6C34878D82A}">
                    <a16:rowId xmlns:a16="http://schemas.microsoft.com/office/drawing/2014/main" val="2072638122"/>
                  </a:ext>
                </a:extLst>
              </a:tr>
              <a:tr h="370840">
                <a:tc>
                  <a:txBody>
                    <a:bodyPr/>
                    <a:lstStyle/>
                    <a:p>
                      <a:r>
                        <a:rPr lang="en-US" sz="2000" dirty="0"/>
                        <a:t>ICS 237</a:t>
                      </a:r>
                    </a:p>
                  </a:txBody>
                  <a:tcPr/>
                </a:tc>
                <a:tc>
                  <a:txBody>
                    <a:bodyPr/>
                    <a:lstStyle/>
                    <a:p>
                      <a:r>
                        <a:rPr lang="en-US" sz="2000" dirty="0"/>
                        <a:t>Mishap Reporting Worksheet</a:t>
                      </a:r>
                    </a:p>
                  </a:txBody>
                  <a:tcPr/>
                </a:tc>
                <a:tc>
                  <a:txBody>
                    <a:bodyPr/>
                    <a:lstStyle/>
                    <a:p>
                      <a:r>
                        <a:rPr lang="en-US" sz="2000" dirty="0"/>
                        <a:t>Operations / Safety</a:t>
                      </a:r>
                    </a:p>
                  </a:txBody>
                  <a:tcPr/>
                </a:tc>
                <a:extLst>
                  <a:ext uri="{0D108BD9-81ED-4DB2-BD59-A6C34878D82A}">
                    <a16:rowId xmlns:a16="http://schemas.microsoft.com/office/drawing/2014/main" val="95031753"/>
                  </a:ext>
                </a:extLst>
              </a:tr>
              <a:tr h="370840">
                <a:tc>
                  <a:txBody>
                    <a:bodyPr/>
                    <a:lstStyle/>
                    <a:p>
                      <a:r>
                        <a:rPr lang="en-US" sz="2000" dirty="0"/>
                        <a:t>ICS 238</a:t>
                      </a:r>
                    </a:p>
                  </a:txBody>
                  <a:tcPr/>
                </a:tc>
                <a:tc>
                  <a:txBody>
                    <a:bodyPr/>
                    <a:lstStyle/>
                    <a:p>
                      <a:r>
                        <a:rPr lang="en-US" sz="2000" dirty="0"/>
                        <a:t>Demobilization Tracking Table</a:t>
                      </a:r>
                    </a:p>
                  </a:txBody>
                  <a:tcPr/>
                </a:tc>
                <a:tc>
                  <a:txBody>
                    <a:bodyPr/>
                    <a:lstStyle/>
                    <a:p>
                      <a:r>
                        <a:rPr lang="en-US" sz="2000" dirty="0"/>
                        <a:t>Demobilization Unit Leader</a:t>
                      </a:r>
                    </a:p>
                  </a:txBody>
                  <a:tcPr/>
                </a:tc>
                <a:extLst>
                  <a:ext uri="{0D108BD9-81ED-4DB2-BD59-A6C34878D82A}">
                    <a16:rowId xmlns:a16="http://schemas.microsoft.com/office/drawing/2014/main" val="401925934"/>
                  </a:ext>
                </a:extLst>
              </a:tr>
              <a:tr h="370840">
                <a:tc>
                  <a:txBody>
                    <a:bodyPr/>
                    <a:lstStyle/>
                    <a:p>
                      <a:r>
                        <a:rPr lang="en-US" sz="2000" b="1" dirty="0"/>
                        <a:t>ICS 240</a:t>
                      </a:r>
                    </a:p>
                  </a:txBody>
                  <a:tcPr/>
                </a:tc>
                <a:tc>
                  <a:txBody>
                    <a:bodyPr/>
                    <a:lstStyle/>
                    <a:p>
                      <a:r>
                        <a:rPr lang="en-US" sz="2000" b="1" dirty="0"/>
                        <a:t>Information Management Plan</a:t>
                      </a:r>
                    </a:p>
                  </a:txBody>
                  <a:tcPr/>
                </a:tc>
                <a:tc>
                  <a:txBody>
                    <a:bodyPr/>
                    <a:lstStyle/>
                    <a:p>
                      <a:r>
                        <a:rPr lang="en-US" sz="2000" b="1" dirty="0"/>
                        <a:t>Situation Unit Leader / LOFR</a:t>
                      </a:r>
                    </a:p>
                  </a:txBody>
                  <a:tcPr/>
                </a:tc>
                <a:extLst>
                  <a:ext uri="{0D108BD9-81ED-4DB2-BD59-A6C34878D82A}">
                    <a16:rowId xmlns:a16="http://schemas.microsoft.com/office/drawing/2014/main" val="4245920234"/>
                  </a:ext>
                </a:extLst>
              </a:tr>
              <a:tr h="370840">
                <a:tc>
                  <a:txBody>
                    <a:bodyPr/>
                    <a:lstStyle/>
                    <a:p>
                      <a:r>
                        <a:rPr lang="en-US" sz="2000" dirty="0"/>
                        <a:t>ICS 261</a:t>
                      </a:r>
                    </a:p>
                  </a:txBody>
                  <a:tcPr/>
                </a:tc>
                <a:tc>
                  <a:txBody>
                    <a:bodyPr/>
                    <a:lstStyle/>
                    <a:p>
                      <a:r>
                        <a:rPr lang="en-US" sz="2000" dirty="0"/>
                        <a:t>Incident Property Tracking Worksheet</a:t>
                      </a:r>
                    </a:p>
                  </a:txBody>
                  <a:tcPr/>
                </a:tc>
                <a:tc>
                  <a:txBody>
                    <a:bodyPr/>
                    <a:lstStyle/>
                    <a:p>
                      <a:r>
                        <a:rPr lang="en-US" sz="2000" dirty="0"/>
                        <a:t>Logistics</a:t>
                      </a:r>
                    </a:p>
                  </a:txBody>
                  <a:tcPr/>
                </a:tc>
                <a:extLst>
                  <a:ext uri="{0D108BD9-81ED-4DB2-BD59-A6C34878D82A}">
                    <a16:rowId xmlns:a16="http://schemas.microsoft.com/office/drawing/2014/main" val="1835755723"/>
                  </a:ext>
                </a:extLst>
              </a:tr>
            </a:tbl>
          </a:graphicData>
        </a:graphic>
      </p:graphicFrame>
      <p:graphicFrame>
        <p:nvGraphicFramePr>
          <p:cNvPr id="9" name="Table 5">
            <a:extLst>
              <a:ext uri="{FF2B5EF4-FFF2-40B4-BE49-F238E27FC236}">
                <a16:creationId xmlns:a16="http://schemas.microsoft.com/office/drawing/2014/main" id="{5201E7F7-DACD-4C36-8660-05AF3A172A27}"/>
              </a:ext>
            </a:extLst>
          </p:cNvPr>
          <p:cNvGraphicFramePr>
            <a:graphicFrameLocks noGrp="1"/>
          </p:cNvGraphicFramePr>
          <p:nvPr>
            <p:extLst>
              <p:ext uri="{D42A27DB-BD31-4B8C-83A1-F6EECF244321}">
                <p14:modId xmlns:p14="http://schemas.microsoft.com/office/powerpoint/2010/main" val="3215431071"/>
              </p:ext>
            </p:extLst>
          </p:nvPr>
        </p:nvGraphicFramePr>
        <p:xfrm>
          <a:off x="9144000" y="2134286"/>
          <a:ext cx="8324850" cy="6461760"/>
        </p:xfrm>
        <a:graphic>
          <a:graphicData uri="http://schemas.openxmlformats.org/drawingml/2006/table">
            <a:tbl>
              <a:tblPr firstRow="1" bandRow="1">
                <a:tableStyleId>{F5AB1C69-6EDB-4FF4-983F-18BD219EF322}</a:tableStyleId>
              </a:tblPr>
              <a:tblGrid>
                <a:gridCol w="1481259">
                  <a:extLst>
                    <a:ext uri="{9D8B030D-6E8A-4147-A177-3AD203B41FA5}">
                      <a16:colId xmlns:a16="http://schemas.microsoft.com/office/drawing/2014/main" val="2169636917"/>
                    </a:ext>
                  </a:extLst>
                </a:gridCol>
                <a:gridCol w="3089996">
                  <a:extLst>
                    <a:ext uri="{9D8B030D-6E8A-4147-A177-3AD203B41FA5}">
                      <a16:colId xmlns:a16="http://schemas.microsoft.com/office/drawing/2014/main" val="2153876448"/>
                    </a:ext>
                  </a:extLst>
                </a:gridCol>
                <a:gridCol w="3753595">
                  <a:extLst>
                    <a:ext uri="{9D8B030D-6E8A-4147-A177-3AD203B41FA5}">
                      <a16:colId xmlns:a16="http://schemas.microsoft.com/office/drawing/2014/main" val="3996516113"/>
                    </a:ext>
                  </a:extLst>
                </a:gridCol>
              </a:tblGrid>
              <a:tr h="370840">
                <a:tc>
                  <a:txBody>
                    <a:bodyPr/>
                    <a:lstStyle/>
                    <a:p>
                      <a:r>
                        <a:rPr lang="en-US" sz="2000" dirty="0"/>
                        <a:t>ICS Form:</a:t>
                      </a:r>
                    </a:p>
                  </a:txBody>
                  <a:tcPr/>
                </a:tc>
                <a:tc>
                  <a:txBody>
                    <a:bodyPr/>
                    <a:lstStyle/>
                    <a:p>
                      <a:r>
                        <a:rPr lang="en-US" sz="2000" dirty="0"/>
                        <a:t>Form Title:</a:t>
                      </a:r>
                    </a:p>
                  </a:txBody>
                  <a:tcPr/>
                </a:tc>
                <a:tc>
                  <a:txBody>
                    <a:bodyPr/>
                    <a:lstStyle/>
                    <a:p>
                      <a:r>
                        <a:rPr lang="en-US" sz="2000" dirty="0"/>
                        <a:t>Typically Prepared By:</a:t>
                      </a:r>
                    </a:p>
                  </a:txBody>
                  <a:tcPr/>
                </a:tc>
                <a:extLst>
                  <a:ext uri="{0D108BD9-81ED-4DB2-BD59-A6C34878D82A}">
                    <a16:rowId xmlns:a16="http://schemas.microsoft.com/office/drawing/2014/main" val="3662747848"/>
                  </a:ext>
                </a:extLst>
              </a:tr>
              <a:tr h="370840">
                <a:tc>
                  <a:txBody>
                    <a:bodyPr/>
                    <a:lstStyle/>
                    <a:p>
                      <a:r>
                        <a:rPr lang="en-US" sz="2000" dirty="0"/>
                        <a:t>ICS 216</a:t>
                      </a:r>
                    </a:p>
                  </a:txBody>
                  <a:tcPr/>
                </a:tc>
                <a:tc>
                  <a:txBody>
                    <a:bodyPr/>
                    <a:lstStyle/>
                    <a:p>
                      <a:r>
                        <a:rPr lang="en-US" sz="2000" dirty="0"/>
                        <a:t>Radio Requirements Worksheet</a:t>
                      </a:r>
                    </a:p>
                  </a:txBody>
                  <a:tcPr/>
                </a:tc>
                <a:tc>
                  <a:txBody>
                    <a:bodyPr/>
                    <a:lstStyle/>
                    <a:p>
                      <a:r>
                        <a:rPr lang="en-US" sz="2000" dirty="0"/>
                        <a:t>NFES</a:t>
                      </a:r>
                    </a:p>
                  </a:txBody>
                  <a:tcPr/>
                </a:tc>
                <a:extLst>
                  <a:ext uri="{0D108BD9-81ED-4DB2-BD59-A6C34878D82A}">
                    <a16:rowId xmlns:a16="http://schemas.microsoft.com/office/drawing/2014/main" val="2311523328"/>
                  </a:ext>
                </a:extLst>
              </a:tr>
              <a:tr h="370840">
                <a:tc>
                  <a:txBody>
                    <a:bodyPr/>
                    <a:lstStyle/>
                    <a:p>
                      <a:r>
                        <a:rPr lang="en-US" sz="2000" dirty="0"/>
                        <a:t>ICS 217</a:t>
                      </a:r>
                    </a:p>
                  </a:txBody>
                  <a:tcPr/>
                </a:tc>
                <a:tc>
                  <a:txBody>
                    <a:bodyPr/>
                    <a:lstStyle/>
                    <a:p>
                      <a:r>
                        <a:rPr lang="en-US" sz="2000" dirty="0"/>
                        <a:t>Radio Frequency Worksheet</a:t>
                      </a:r>
                    </a:p>
                  </a:txBody>
                  <a:tcPr/>
                </a:tc>
                <a:tc>
                  <a:txBody>
                    <a:bodyPr/>
                    <a:lstStyle/>
                    <a:p>
                      <a:r>
                        <a:rPr lang="en-US" sz="2000" dirty="0"/>
                        <a:t>NFES</a:t>
                      </a:r>
                    </a:p>
                  </a:txBody>
                  <a:tcPr/>
                </a:tc>
                <a:extLst>
                  <a:ext uri="{0D108BD9-81ED-4DB2-BD59-A6C34878D82A}">
                    <a16:rowId xmlns:a16="http://schemas.microsoft.com/office/drawing/2014/main" val="2465491750"/>
                  </a:ext>
                </a:extLst>
              </a:tr>
              <a:tr h="370840">
                <a:tc>
                  <a:txBody>
                    <a:bodyPr/>
                    <a:lstStyle/>
                    <a:p>
                      <a:r>
                        <a:rPr lang="en-US" sz="2000" dirty="0"/>
                        <a:t>ICS 218</a:t>
                      </a:r>
                    </a:p>
                  </a:txBody>
                  <a:tcPr/>
                </a:tc>
                <a:tc>
                  <a:txBody>
                    <a:bodyPr/>
                    <a:lstStyle/>
                    <a:p>
                      <a:r>
                        <a:rPr lang="en-US" sz="2000" dirty="0"/>
                        <a:t>Support Vehicle/Equipment Inventory</a:t>
                      </a:r>
                    </a:p>
                  </a:txBody>
                  <a:tcPr/>
                </a:tc>
                <a:tc>
                  <a:txBody>
                    <a:bodyPr/>
                    <a:lstStyle/>
                    <a:p>
                      <a:r>
                        <a:rPr lang="en-US" sz="2000" dirty="0"/>
                        <a:t>NFES</a:t>
                      </a:r>
                    </a:p>
                  </a:txBody>
                  <a:tcPr/>
                </a:tc>
                <a:extLst>
                  <a:ext uri="{0D108BD9-81ED-4DB2-BD59-A6C34878D82A}">
                    <a16:rowId xmlns:a16="http://schemas.microsoft.com/office/drawing/2014/main" val="2851010771"/>
                  </a:ext>
                </a:extLst>
              </a:tr>
              <a:tr h="370840">
                <a:tc>
                  <a:txBody>
                    <a:bodyPr/>
                    <a:lstStyle/>
                    <a:p>
                      <a:r>
                        <a:rPr lang="en-US" sz="2000" dirty="0"/>
                        <a:t>ICS 224</a:t>
                      </a:r>
                    </a:p>
                  </a:txBody>
                  <a:tcPr/>
                </a:tc>
                <a:tc>
                  <a:txBody>
                    <a:bodyPr/>
                    <a:lstStyle/>
                    <a:p>
                      <a:r>
                        <a:rPr lang="en-US" sz="2000" dirty="0"/>
                        <a:t>Crew Performance Rating</a:t>
                      </a:r>
                    </a:p>
                  </a:txBody>
                  <a:tcPr/>
                </a:tc>
                <a:tc>
                  <a:txBody>
                    <a:bodyPr/>
                    <a:lstStyle/>
                    <a:p>
                      <a:r>
                        <a:rPr lang="en-US" sz="2000" dirty="0"/>
                        <a:t>NFES</a:t>
                      </a:r>
                    </a:p>
                  </a:txBody>
                  <a:tcPr/>
                </a:tc>
                <a:extLst>
                  <a:ext uri="{0D108BD9-81ED-4DB2-BD59-A6C34878D82A}">
                    <a16:rowId xmlns:a16="http://schemas.microsoft.com/office/drawing/2014/main" val="1725971176"/>
                  </a:ext>
                </a:extLst>
              </a:tr>
              <a:tr h="370840">
                <a:tc>
                  <a:txBody>
                    <a:bodyPr/>
                    <a:lstStyle/>
                    <a:p>
                      <a:r>
                        <a:rPr lang="en-US" sz="2000" dirty="0"/>
                        <a:t>ICS 226</a:t>
                      </a:r>
                    </a:p>
                  </a:txBody>
                  <a:tcPr/>
                </a:tc>
                <a:tc>
                  <a:txBody>
                    <a:bodyPr/>
                    <a:lstStyle/>
                    <a:p>
                      <a:r>
                        <a:rPr lang="en-US" sz="2000" dirty="0"/>
                        <a:t>Individual Personnel Rating</a:t>
                      </a:r>
                    </a:p>
                  </a:txBody>
                  <a:tcPr/>
                </a:tc>
                <a:tc>
                  <a:txBody>
                    <a:bodyPr/>
                    <a:lstStyle/>
                    <a:p>
                      <a:r>
                        <a:rPr lang="en-US" sz="2000" dirty="0"/>
                        <a:t>NFES</a:t>
                      </a:r>
                    </a:p>
                  </a:txBody>
                  <a:tcPr/>
                </a:tc>
                <a:extLst>
                  <a:ext uri="{0D108BD9-81ED-4DB2-BD59-A6C34878D82A}">
                    <a16:rowId xmlns:a16="http://schemas.microsoft.com/office/drawing/2014/main" val="458392469"/>
                  </a:ext>
                </a:extLst>
              </a:tr>
              <a:tr h="370840">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3585787226"/>
                  </a:ext>
                </a:extLst>
              </a:tr>
              <a:tr h="370840">
                <a:tc>
                  <a:txBody>
                    <a:bodyPr/>
                    <a:lstStyle/>
                    <a:p>
                      <a:endParaRPr lang="en-US" sz="2000" dirty="0"/>
                    </a:p>
                  </a:txBody>
                  <a:tcPr/>
                </a:tc>
                <a:tc>
                  <a:txBody>
                    <a:bodyPr/>
                    <a:lstStyle/>
                    <a:p>
                      <a:r>
                        <a:rPr lang="en-US" sz="2000" dirty="0"/>
                        <a:t>Demobilization Plan</a:t>
                      </a:r>
                    </a:p>
                  </a:txBody>
                  <a:tcPr/>
                </a:tc>
                <a:tc>
                  <a:txBody>
                    <a:bodyPr/>
                    <a:lstStyle/>
                    <a:p>
                      <a:r>
                        <a:rPr lang="en-US" sz="2000" dirty="0"/>
                        <a:t>Demobilization Unit Leader</a:t>
                      </a:r>
                    </a:p>
                  </a:txBody>
                  <a:tcPr/>
                </a:tc>
                <a:extLst>
                  <a:ext uri="{0D108BD9-81ED-4DB2-BD59-A6C34878D82A}">
                    <a16:rowId xmlns:a16="http://schemas.microsoft.com/office/drawing/2014/main" val="3111134890"/>
                  </a:ext>
                </a:extLst>
              </a:tr>
              <a:tr h="370840">
                <a:tc>
                  <a:txBody>
                    <a:bodyPr/>
                    <a:lstStyle/>
                    <a:p>
                      <a:endParaRPr lang="en-US" sz="2000" dirty="0"/>
                    </a:p>
                  </a:txBody>
                  <a:tcPr/>
                </a:tc>
                <a:tc>
                  <a:txBody>
                    <a:bodyPr/>
                    <a:lstStyle/>
                    <a:p>
                      <a:r>
                        <a:rPr lang="en-US" sz="2000" dirty="0"/>
                        <a:t>Facility Plan</a:t>
                      </a:r>
                    </a:p>
                  </a:txBody>
                  <a:tcPr/>
                </a:tc>
                <a:tc>
                  <a:txBody>
                    <a:bodyPr/>
                    <a:lstStyle/>
                    <a:p>
                      <a:r>
                        <a:rPr lang="en-US" sz="2000" dirty="0"/>
                        <a:t>Facility Unit Leader</a:t>
                      </a:r>
                    </a:p>
                  </a:txBody>
                  <a:tcPr/>
                </a:tc>
                <a:extLst>
                  <a:ext uri="{0D108BD9-81ED-4DB2-BD59-A6C34878D82A}">
                    <a16:rowId xmlns:a16="http://schemas.microsoft.com/office/drawing/2014/main" val="443336941"/>
                  </a:ext>
                </a:extLst>
              </a:tr>
              <a:tr h="370840">
                <a:tc>
                  <a:txBody>
                    <a:bodyPr/>
                    <a:lstStyle/>
                    <a:p>
                      <a:endParaRPr lang="en-US" sz="2000" dirty="0"/>
                    </a:p>
                  </a:txBody>
                  <a:tcPr/>
                </a:tc>
                <a:tc>
                  <a:txBody>
                    <a:bodyPr/>
                    <a:lstStyle/>
                    <a:p>
                      <a:r>
                        <a:rPr lang="en-US" sz="2000" dirty="0"/>
                        <a:t>Transportation Plan</a:t>
                      </a:r>
                    </a:p>
                  </a:txBody>
                  <a:tcPr/>
                </a:tc>
                <a:tc>
                  <a:txBody>
                    <a:bodyPr/>
                    <a:lstStyle/>
                    <a:p>
                      <a:r>
                        <a:rPr lang="en-US" sz="2000" dirty="0"/>
                        <a:t>Facility Unit Leader</a:t>
                      </a:r>
                    </a:p>
                  </a:txBody>
                  <a:tcPr/>
                </a:tc>
                <a:extLst>
                  <a:ext uri="{0D108BD9-81ED-4DB2-BD59-A6C34878D82A}">
                    <a16:rowId xmlns:a16="http://schemas.microsoft.com/office/drawing/2014/main" val="2090206557"/>
                  </a:ext>
                </a:extLst>
              </a:tr>
              <a:tr h="370840">
                <a:tc>
                  <a:txBody>
                    <a:bodyPr/>
                    <a:lstStyle/>
                    <a:p>
                      <a:endParaRPr lang="en-US" sz="2000" dirty="0"/>
                    </a:p>
                  </a:txBody>
                  <a:tcPr/>
                </a:tc>
                <a:tc>
                  <a:txBody>
                    <a:bodyPr/>
                    <a:lstStyle/>
                    <a:p>
                      <a:r>
                        <a:rPr lang="en-US" sz="2000" dirty="0"/>
                        <a:t>Food Plan</a:t>
                      </a:r>
                    </a:p>
                  </a:txBody>
                  <a:tcPr/>
                </a:tc>
                <a:tc>
                  <a:txBody>
                    <a:bodyPr/>
                    <a:lstStyle/>
                    <a:p>
                      <a:r>
                        <a:rPr lang="en-US" sz="2000" dirty="0"/>
                        <a:t>Food Unit Leader</a:t>
                      </a:r>
                    </a:p>
                  </a:txBody>
                  <a:tcPr/>
                </a:tc>
                <a:extLst>
                  <a:ext uri="{0D108BD9-81ED-4DB2-BD59-A6C34878D82A}">
                    <a16:rowId xmlns:a16="http://schemas.microsoft.com/office/drawing/2014/main" val="1746807531"/>
                  </a:ext>
                </a:extLst>
              </a:tr>
              <a:tr h="370840">
                <a:tc>
                  <a:txBody>
                    <a:bodyPr/>
                    <a:lstStyle/>
                    <a:p>
                      <a:endParaRPr lang="en-US" sz="2000" dirty="0"/>
                    </a:p>
                  </a:txBody>
                  <a:tcPr/>
                </a:tc>
                <a:tc>
                  <a:txBody>
                    <a:bodyPr/>
                    <a:lstStyle/>
                    <a:p>
                      <a:r>
                        <a:rPr lang="en-US" sz="2000" dirty="0"/>
                        <a:t>IAP Cover Sheet</a:t>
                      </a:r>
                    </a:p>
                  </a:txBody>
                  <a:tcPr/>
                </a:tc>
                <a:tc>
                  <a:txBody>
                    <a:bodyPr/>
                    <a:lstStyle/>
                    <a:p>
                      <a:r>
                        <a:rPr lang="en-US" sz="2000" dirty="0"/>
                        <a:t>Resource Unit Leader</a:t>
                      </a:r>
                    </a:p>
                  </a:txBody>
                  <a:tcPr/>
                </a:tc>
                <a:extLst>
                  <a:ext uri="{0D108BD9-81ED-4DB2-BD59-A6C34878D82A}">
                    <a16:rowId xmlns:a16="http://schemas.microsoft.com/office/drawing/2014/main" val="4134925660"/>
                  </a:ext>
                </a:extLst>
              </a:tr>
              <a:tr h="370840">
                <a:tc>
                  <a:txBody>
                    <a:bodyPr/>
                    <a:lstStyle/>
                    <a:p>
                      <a:endParaRPr lang="en-US" sz="2000" dirty="0"/>
                    </a:p>
                  </a:txBody>
                  <a:tcPr/>
                </a:tc>
                <a:tc>
                  <a:txBody>
                    <a:bodyPr/>
                    <a:lstStyle/>
                    <a:p>
                      <a:r>
                        <a:rPr lang="en-US" sz="2000" b="1" dirty="0"/>
                        <a:t>Safety Messages</a:t>
                      </a:r>
                    </a:p>
                  </a:txBody>
                  <a:tcPr/>
                </a:tc>
                <a:tc>
                  <a:txBody>
                    <a:bodyPr/>
                    <a:lstStyle/>
                    <a:p>
                      <a:r>
                        <a:rPr lang="en-US" sz="2000" b="1" dirty="0"/>
                        <a:t>Safety Officer</a:t>
                      </a:r>
                    </a:p>
                  </a:txBody>
                  <a:tcPr/>
                </a:tc>
                <a:extLst>
                  <a:ext uri="{0D108BD9-81ED-4DB2-BD59-A6C34878D82A}">
                    <a16:rowId xmlns:a16="http://schemas.microsoft.com/office/drawing/2014/main" val="2469292609"/>
                  </a:ext>
                </a:extLst>
              </a:tr>
              <a:tr h="370840">
                <a:tc>
                  <a:txBody>
                    <a:bodyPr/>
                    <a:lstStyle/>
                    <a:p>
                      <a:endParaRPr lang="en-US" sz="2000" dirty="0"/>
                    </a:p>
                  </a:txBody>
                  <a:tcPr/>
                </a:tc>
                <a:tc>
                  <a:txBody>
                    <a:bodyPr/>
                    <a:lstStyle/>
                    <a:p>
                      <a:r>
                        <a:rPr lang="en-US" sz="2000" dirty="0"/>
                        <a:t>GAR-II</a:t>
                      </a:r>
                    </a:p>
                  </a:txBody>
                  <a:tcPr/>
                </a:tc>
                <a:tc>
                  <a:txBody>
                    <a:bodyPr/>
                    <a:lstStyle/>
                    <a:p>
                      <a:r>
                        <a:rPr lang="en-US" sz="2000" dirty="0"/>
                        <a:t>Operations Section Chief / DIVS / Safety Officer</a:t>
                      </a:r>
                    </a:p>
                  </a:txBody>
                  <a:tcPr/>
                </a:tc>
                <a:extLst>
                  <a:ext uri="{0D108BD9-81ED-4DB2-BD59-A6C34878D82A}">
                    <a16:rowId xmlns:a16="http://schemas.microsoft.com/office/drawing/2014/main" val="2055931996"/>
                  </a:ext>
                </a:extLst>
              </a:tr>
            </a:tbl>
          </a:graphicData>
        </a:graphic>
      </p:graphicFrame>
      <p:sp>
        <p:nvSpPr>
          <p:cNvPr id="6" name="TextBox 5">
            <a:extLst>
              <a:ext uri="{FF2B5EF4-FFF2-40B4-BE49-F238E27FC236}">
                <a16:creationId xmlns:a16="http://schemas.microsoft.com/office/drawing/2014/main" id="{1A03FDF2-3A74-4763-815F-5C1F1462E282}"/>
              </a:ext>
            </a:extLst>
          </p:cNvPr>
          <p:cNvSpPr txBox="1"/>
          <p:nvPr/>
        </p:nvSpPr>
        <p:spPr>
          <a:xfrm>
            <a:off x="469165" y="8596046"/>
            <a:ext cx="8088682" cy="507831"/>
          </a:xfrm>
          <a:prstGeom prst="rect">
            <a:avLst/>
          </a:prstGeom>
          <a:noFill/>
        </p:spPr>
        <p:txBody>
          <a:bodyPr wrap="square" rtlCol="0">
            <a:spAutoFit/>
          </a:bodyPr>
          <a:lstStyle/>
          <a:p>
            <a:r>
              <a:rPr lang="en-US" i="1" dirty="0"/>
              <a:t>Coast Guard forms will have a “CG” behind the numbers</a:t>
            </a:r>
          </a:p>
        </p:txBody>
      </p:sp>
    </p:spTree>
    <p:extLst>
      <p:ext uri="{BB962C8B-B14F-4D97-AF65-F5344CB8AC3E}">
        <p14:creationId xmlns:p14="http://schemas.microsoft.com/office/powerpoint/2010/main" val="303676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201: Incident Briefing</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8</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3" name="Picture 2">
            <a:extLst>
              <a:ext uri="{FF2B5EF4-FFF2-40B4-BE49-F238E27FC236}">
                <a16:creationId xmlns:a16="http://schemas.microsoft.com/office/drawing/2014/main" id="{4FB27790-9AC1-4A2F-931A-CC79D75CBFA7}"/>
              </a:ext>
            </a:extLst>
          </p:cNvPr>
          <p:cNvPicPr>
            <a:picLocks noChangeAspect="1"/>
          </p:cNvPicPr>
          <p:nvPr/>
        </p:nvPicPr>
        <p:blipFill rotWithShape="1">
          <a:blip r:embed="rId4"/>
          <a:srcRect t="19638" r="36122" b="14378"/>
          <a:stretch/>
        </p:blipFill>
        <p:spPr>
          <a:xfrm>
            <a:off x="9187962" y="2924001"/>
            <a:ext cx="6906039" cy="5350188"/>
          </a:xfrm>
          <a:prstGeom prst="rect">
            <a:avLst/>
          </a:prstGeom>
        </p:spPr>
      </p:pic>
      <p:sp>
        <p:nvSpPr>
          <p:cNvPr id="8" name="TextBox 7">
            <a:extLst>
              <a:ext uri="{FF2B5EF4-FFF2-40B4-BE49-F238E27FC236}">
                <a16:creationId xmlns:a16="http://schemas.microsoft.com/office/drawing/2014/main" id="{606E50F0-BE72-4829-9D92-D15445EF7EB8}"/>
              </a:ext>
            </a:extLst>
          </p:cNvPr>
          <p:cNvSpPr txBox="1"/>
          <p:nvPr/>
        </p:nvSpPr>
        <p:spPr>
          <a:xfrm>
            <a:off x="11816862" y="7445941"/>
            <a:ext cx="3727938" cy="477054"/>
          </a:xfrm>
          <a:prstGeom prst="rect">
            <a:avLst/>
          </a:prstGeom>
          <a:solidFill>
            <a:srgbClr val="1C3A6A"/>
          </a:solidFill>
        </p:spPr>
        <p:txBody>
          <a:bodyPr wrap="square" rtlCol="0">
            <a:spAutoFit/>
          </a:bodyPr>
          <a:lstStyle/>
          <a:p>
            <a:r>
              <a:rPr lang="en-US" sz="2500" dirty="0">
                <a:solidFill>
                  <a:schemeClr val="bg1"/>
                </a:solidFill>
                <a:latin typeface="Arial Rounded MT Bold" panose="020F0704030504030204" pitchFamily="34" charset="0"/>
              </a:rPr>
              <a:t>Incident Organization?</a:t>
            </a:r>
          </a:p>
        </p:txBody>
      </p:sp>
      <p:sp>
        <p:nvSpPr>
          <p:cNvPr id="9" name="TextBox 8">
            <a:extLst>
              <a:ext uri="{FF2B5EF4-FFF2-40B4-BE49-F238E27FC236}">
                <a16:creationId xmlns:a16="http://schemas.microsoft.com/office/drawing/2014/main" id="{43CB2D63-37EF-4483-A29E-7B42BFAB7453}"/>
              </a:ext>
            </a:extLst>
          </p:cNvPr>
          <p:cNvSpPr txBox="1"/>
          <p:nvPr/>
        </p:nvSpPr>
        <p:spPr>
          <a:xfrm>
            <a:off x="568724" y="2350470"/>
            <a:ext cx="8695593" cy="6801862"/>
          </a:xfrm>
          <a:prstGeom prst="rect">
            <a:avLst/>
          </a:prstGeom>
          <a:noFill/>
        </p:spPr>
        <p:txBody>
          <a:bodyPr wrap="square" rtlCol="0">
            <a:spAutoFit/>
          </a:bodyPr>
          <a:lstStyle/>
          <a:p>
            <a:pPr marL="457200" marR="0" lvl="0" indent="-457200" algn="l" defTabSz="1371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200" b="1" dirty="0">
                <a:effectLst/>
                <a:latin typeface="arial" panose="020B0604020202020204" pitchFamily="34" charset="0"/>
              </a:rPr>
              <a:t>Who</a:t>
            </a:r>
            <a:r>
              <a:rPr lang="en-US" sz="3200" dirty="0">
                <a:effectLst/>
                <a:latin typeface="arial" panose="020B0604020202020204" pitchFamily="34" charset="0"/>
              </a:rPr>
              <a:t> are key players, stakeholders? Responsible or interested parties?</a:t>
            </a:r>
          </a:p>
          <a:p>
            <a:pPr marL="457200" marR="0" lvl="0" indent="-457200" algn="l" defTabSz="1371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200" b="1" dirty="0">
                <a:effectLst/>
                <a:latin typeface="arial" panose="020B0604020202020204" pitchFamily="34" charset="0"/>
              </a:rPr>
              <a:t>What</a:t>
            </a:r>
            <a:r>
              <a:rPr lang="en-US" sz="3200" dirty="0">
                <a:effectLst/>
                <a:latin typeface="arial" panose="020B0604020202020204" pitchFamily="34" charset="0"/>
              </a:rPr>
              <a:t> is the incident? Where did it take place?</a:t>
            </a:r>
          </a:p>
          <a:p>
            <a:pPr marL="457200" marR="0" lvl="0" indent="-457200" algn="l" defTabSz="1371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200" b="1" dirty="0">
                <a:effectLst/>
                <a:latin typeface="arial" panose="020B0604020202020204" pitchFamily="34" charset="0"/>
              </a:rPr>
              <a:t>When</a:t>
            </a:r>
            <a:r>
              <a:rPr lang="en-US" sz="3200" dirty="0">
                <a:effectLst/>
                <a:latin typeface="arial" panose="020B0604020202020204" pitchFamily="34" charset="0"/>
              </a:rPr>
              <a:t> did the incident take place? How quickly is it changing or evolving?</a:t>
            </a:r>
          </a:p>
          <a:p>
            <a:pPr marL="457200" marR="0" lvl="0" indent="-457200" algn="l" defTabSz="1371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200" b="1" dirty="0">
                <a:effectLst/>
                <a:latin typeface="arial" panose="020B0604020202020204" pitchFamily="34" charset="0"/>
              </a:rPr>
              <a:t>Where</a:t>
            </a:r>
            <a:r>
              <a:rPr lang="en-US" sz="3200" dirty="0">
                <a:effectLst/>
                <a:latin typeface="arial" panose="020B0604020202020204" pitchFamily="34" charset="0"/>
              </a:rPr>
              <a:t> did it take place?  What is the nature of the area? Sensitive or environmental, political, hazardous operating environment considerations?</a:t>
            </a:r>
          </a:p>
          <a:p>
            <a:pPr marL="457200" marR="0" lvl="0" indent="-457200" algn="l" defTabSz="1371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200" b="1" dirty="0">
                <a:effectLst/>
                <a:latin typeface="arial" panose="020B0604020202020204" pitchFamily="34" charset="0"/>
              </a:rPr>
              <a:t>Incident Organization </a:t>
            </a:r>
            <a:r>
              <a:rPr lang="en-US" sz="3200" dirty="0">
                <a:effectLst/>
                <a:latin typeface="arial" panose="020B0604020202020204" pitchFamily="34" charset="0"/>
              </a:rPr>
              <a:t>– what resources are already on-site? Incoming? Needed? What is the battle rhythm? </a:t>
            </a:r>
          </a:p>
        </p:txBody>
      </p:sp>
    </p:spTree>
    <p:extLst>
      <p:ext uri="{BB962C8B-B14F-4D97-AF65-F5344CB8AC3E}">
        <p14:creationId xmlns:p14="http://schemas.microsoft.com/office/powerpoint/2010/main" val="411868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Command and Command Staff Dynamics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9</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3" name="TextBox 2">
            <a:extLst>
              <a:ext uri="{FF2B5EF4-FFF2-40B4-BE49-F238E27FC236}">
                <a16:creationId xmlns:a16="http://schemas.microsoft.com/office/drawing/2014/main" id="{26345342-94A2-4BC8-952E-B4C59C2598AC}"/>
              </a:ext>
            </a:extLst>
          </p:cNvPr>
          <p:cNvSpPr txBox="1"/>
          <p:nvPr/>
        </p:nvSpPr>
        <p:spPr>
          <a:xfrm>
            <a:off x="1175892" y="2021305"/>
            <a:ext cx="16411073" cy="8940909"/>
          </a:xfrm>
          <a:prstGeom prst="rect">
            <a:avLst/>
          </a:prstGeom>
          <a:noFill/>
        </p:spPr>
        <p:txBody>
          <a:bodyPr wrap="square" rtlCol="0">
            <a:spAutoFit/>
          </a:bodyPr>
          <a:lstStyle/>
          <a:p>
            <a:r>
              <a:rPr lang="en-US" sz="3600" i="1" dirty="0"/>
              <a:t>Rapport, trust, and clear communication are critical for a successful relationship between IC and Command Staff positions.  </a:t>
            </a:r>
          </a:p>
          <a:p>
            <a:endParaRPr lang="en-US" sz="3200" dirty="0"/>
          </a:p>
          <a:p>
            <a:pPr>
              <a:spcAft>
                <a:spcPts val="600"/>
              </a:spcAft>
            </a:pPr>
            <a:r>
              <a:rPr lang="en-US" sz="3200" dirty="0"/>
              <a:t>Upon reporting, and on regular intervals, Command Staff should check in with the IC on:</a:t>
            </a:r>
          </a:p>
          <a:p>
            <a:pPr marL="457200" indent="-457200">
              <a:spcAft>
                <a:spcPts val="600"/>
              </a:spcAft>
              <a:buFont typeface="Arial" panose="020B0604020202020204" pitchFamily="34" charset="0"/>
              <a:buChar char="•"/>
            </a:pPr>
            <a:r>
              <a:rPr lang="en-US" sz="3200" dirty="0"/>
              <a:t>Expectations of the IC</a:t>
            </a:r>
          </a:p>
          <a:p>
            <a:pPr marL="457200" indent="-457200">
              <a:spcAft>
                <a:spcPts val="600"/>
              </a:spcAft>
              <a:buFont typeface="Arial" panose="020B0604020202020204" pitchFamily="34" charset="0"/>
              <a:buChar char="•"/>
            </a:pPr>
            <a:r>
              <a:rPr lang="en-US" sz="3200" dirty="0"/>
              <a:t>Experience and focus of IC</a:t>
            </a:r>
          </a:p>
          <a:p>
            <a:pPr marL="457200" indent="-457200">
              <a:spcAft>
                <a:spcPts val="600"/>
              </a:spcAft>
              <a:buFont typeface="Arial" panose="020B0604020202020204" pitchFamily="34" charset="0"/>
              <a:buChar char="•"/>
            </a:pPr>
            <a:r>
              <a:rPr lang="en-US" sz="3200" dirty="0"/>
              <a:t>Experience and focus of Command Staff</a:t>
            </a:r>
          </a:p>
          <a:p>
            <a:pPr marL="457200" indent="-457200" algn="l">
              <a:spcAft>
                <a:spcPts val="600"/>
              </a:spcAft>
              <a:buFont typeface="Arial" panose="020B0604020202020204" pitchFamily="34" charset="0"/>
              <a:buChar char="•"/>
            </a:pPr>
            <a:r>
              <a:rPr lang="en-US" sz="3200" dirty="0"/>
              <a:t>Method to communicate with IC/UC – how often and how update?</a:t>
            </a:r>
          </a:p>
          <a:p>
            <a:pPr marL="457200" indent="-457200" algn="l">
              <a:spcAft>
                <a:spcPts val="600"/>
              </a:spcAft>
              <a:buFont typeface="Arial" panose="020B0604020202020204" pitchFamily="34" charset="0"/>
              <a:buChar char="•"/>
            </a:pPr>
            <a:r>
              <a:rPr lang="en-US" sz="3200" dirty="0"/>
              <a:t>Method to relay High Potential Hazards/Risks/Comms to IC/UC  - what are trigger points?</a:t>
            </a:r>
          </a:p>
          <a:p>
            <a:pPr marL="457200" indent="-457200">
              <a:spcAft>
                <a:spcPts val="600"/>
              </a:spcAft>
              <a:buFont typeface="Arial" panose="020B0604020202020204" pitchFamily="34" charset="0"/>
              <a:buChar char="•"/>
            </a:pPr>
            <a:r>
              <a:rPr lang="en-US" sz="3200" dirty="0"/>
              <a:t>Limitations and Constraints</a:t>
            </a:r>
          </a:p>
          <a:p>
            <a:pPr marL="457200" indent="-457200">
              <a:spcAft>
                <a:spcPts val="600"/>
              </a:spcAft>
              <a:buFont typeface="Arial" panose="020B0604020202020204" pitchFamily="34" charset="0"/>
              <a:buChar char="•"/>
            </a:pPr>
            <a:r>
              <a:rPr lang="en-US" sz="3200" dirty="0"/>
              <a:t>Delegation of Authority, Decision Making </a:t>
            </a:r>
          </a:p>
          <a:p>
            <a:pPr marL="1143000" lvl="1" indent="-457200">
              <a:spcAft>
                <a:spcPts val="600"/>
              </a:spcAft>
              <a:buFont typeface="Arial" panose="020B0604020202020204" pitchFamily="34" charset="0"/>
              <a:buChar char="•"/>
            </a:pPr>
            <a:r>
              <a:rPr lang="en-US" sz="3200" dirty="0"/>
              <a:t>(Stop operations, commit resources, deliver press brief, </a:t>
            </a:r>
            <a:r>
              <a:rPr lang="en-US" sz="3200" dirty="0" err="1"/>
              <a:t>etc</a:t>
            </a:r>
            <a:r>
              <a:rPr lang="en-US" sz="3200" dirty="0"/>
              <a:t>)</a:t>
            </a:r>
          </a:p>
          <a:p>
            <a:pPr marL="1143000" lvl="1" indent="-457200">
              <a:spcAft>
                <a:spcPts val="600"/>
              </a:spcAft>
              <a:buFont typeface="Arial" panose="020B0604020202020204" pitchFamily="34" charset="0"/>
              <a:buChar char="•"/>
            </a:pPr>
            <a:r>
              <a:rPr lang="en-US" sz="3200" dirty="0"/>
              <a:t>Approval thresholds </a:t>
            </a:r>
          </a:p>
          <a:p>
            <a:pPr>
              <a:spcAft>
                <a:spcPts val="600"/>
              </a:spcAft>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695799013"/>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hington-CountyPresentation-16_9.potx" id="{420CD478-A1DA-4BE9-AE63-8C7C287AED70}" vid="{6A468DA8-C854-467D-B001-FDB3A87DB3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4E0C3B32A16347B23166C695E15DBD" ma:contentTypeVersion="5" ma:contentTypeDescription="Create a new document." ma:contentTypeScope="" ma:versionID="1b3547e55e7dd94acd889b03dc8b9feb">
  <xsd:schema xmlns:xsd="http://www.w3.org/2001/XMLSchema" xmlns:xs="http://www.w3.org/2001/XMLSchema" xmlns:p="http://schemas.microsoft.com/office/2006/metadata/properties" xmlns:ns2="741f4282-7d64-44e6-88a7-e6af46b4116e" targetNamespace="http://schemas.microsoft.com/office/2006/metadata/properties" ma:root="true" ma:fieldsID="88c00465919e46f4db3d53a3c0dd674e" ns2:_="">
    <xsd:import namespace="741f4282-7d64-44e6-88a7-e6af46b411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1f4282-7d64-44e6-88a7-e6af46b411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9976DB-D70A-4F40-AF6E-A12406399E5F}">
  <ds:schemaRefs>
    <ds:schemaRef ds:uri="http://schemas.microsoft.com/sharepoint/v3/contenttype/forms"/>
  </ds:schemaRefs>
</ds:datastoreItem>
</file>

<file path=customXml/itemProps2.xml><?xml version="1.0" encoding="utf-8"?>
<ds:datastoreItem xmlns:ds="http://schemas.openxmlformats.org/officeDocument/2006/customXml" ds:itemID="{6B30F0A0-ED87-48E2-A39C-84BE98B6A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1f4282-7d64-44e6-88a7-e6af46b41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D2EE13-9EBE-4E09-A56E-0113FB46BA7E}">
  <ds:schemaRefs>
    <ds:schemaRef ds:uri="http://purl.org/dc/elements/1.1/"/>
    <ds:schemaRef ds:uri="http://schemas.microsoft.com/office/infopath/2007/PartnerControls"/>
    <ds:schemaRef ds:uri="dd18736a-648f-4b62-98f8-109a32a674ae"/>
    <ds:schemaRef ds:uri="http://schemas.microsoft.com/office/2006/documentManagement/types"/>
    <ds:schemaRef ds:uri="http://purl.org/dc/terms/"/>
    <ds:schemaRef ds:uri="http://purl.org/dc/dcmitype/"/>
    <ds:schemaRef ds:uri="d56bc05a-dc24-48e8-b901-36ccaf5655ea"/>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Washington-CountyPresentation-16_9</Template>
  <TotalTime>1979</TotalTime>
  <Words>7774</Words>
  <Application>Microsoft Office PowerPoint</Application>
  <PresentationFormat>Custom</PresentationFormat>
  <Paragraphs>813</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vt:lpstr>
      <vt:lpstr>Arial Rounded MT Bold</vt:lpstr>
      <vt:lpstr>Calibri</vt:lpstr>
      <vt:lpstr>Calibri Light</vt:lpstr>
      <vt:lpstr>Segoe UI</vt:lpstr>
      <vt:lpstr>Office Theme</vt:lpstr>
      <vt:lpstr>PowerPoint Presentation</vt:lpstr>
      <vt:lpstr>Overview</vt:lpstr>
      <vt:lpstr>Incident Command and Command Staff</vt:lpstr>
      <vt:lpstr>Overview</vt:lpstr>
      <vt:lpstr>Introduction to Forms</vt:lpstr>
      <vt:lpstr>Forms: Coast Guard / FEMA</vt:lpstr>
      <vt:lpstr>Forms: Incident Support / Other</vt:lpstr>
      <vt:lpstr>ICS 201: Incident Briefing</vt:lpstr>
      <vt:lpstr>Command and Command Staff Dynamics</vt:lpstr>
      <vt:lpstr>ICS 201: Incident Briefing – page 1</vt:lpstr>
      <vt:lpstr>ICS 201: Incident Briefing – page 2</vt:lpstr>
      <vt:lpstr>ICS 201: Incident Briefing – pages 3 &amp; 4</vt:lpstr>
      <vt:lpstr>ICS 202: Incident Objectives</vt:lpstr>
      <vt:lpstr>ICS 202: Incident Objectives</vt:lpstr>
      <vt:lpstr>ICS 202: Incident Objectives</vt:lpstr>
      <vt:lpstr>ICS 202: Incident Objectives</vt:lpstr>
      <vt:lpstr>ICS 202A: Command Direction</vt:lpstr>
      <vt:lpstr>ICS 202B: Critical Information Requirements</vt:lpstr>
      <vt:lpstr>ICS 239: Incident Complexity Analysis</vt:lpstr>
      <vt:lpstr>ICS 239: Incident Complexity Analysis</vt:lpstr>
      <vt:lpstr>ICS 239: Incident Complexity Analysis</vt:lpstr>
      <vt:lpstr>PIO and LOFR</vt:lpstr>
      <vt:lpstr>Public Information Officer (PIO)</vt:lpstr>
      <vt:lpstr>Liaison Officer (LOFR) </vt:lpstr>
      <vt:lpstr>ICS 240: Information Management Plan</vt:lpstr>
      <vt:lpstr>Safety Officer (SOFR)</vt:lpstr>
      <vt:lpstr>ICS 208: Site Safety Plan</vt:lpstr>
      <vt:lpstr>ICS 208 CG SSP-A:  Emergency Safety and Response</vt:lpstr>
      <vt:lpstr>ICS 208 CG SSP-A2:  Emergency Site Non-Hazardous Assessment Forms</vt:lpstr>
      <vt:lpstr>ICS 208 CG SSP-B: Site Safety Plan Hazard Identification/Eval/Control</vt:lpstr>
      <vt:lpstr>ICS 208 CG SSP-C:  Site Map</vt:lpstr>
      <vt:lpstr>ICS 208 CG SSP-D:  Emergency Response Plan</vt:lpstr>
      <vt:lpstr>ICS 208 CG SSP-E:  Exposure Monitoring Plan</vt:lpstr>
      <vt:lpstr>ICS 208 CG SSP-F:  Personal Protective Equipment</vt:lpstr>
      <vt:lpstr>Safety Messages</vt:lpstr>
      <vt:lpstr>ICS 206: Medical Plan</vt:lpstr>
      <vt:lpstr>ICS 215A: Incident Action Plan Safety Analysis</vt:lpstr>
      <vt:lpstr>Round table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Mildenberger; Sherry Jirles</dc:creator>
  <cp:lastModifiedBy>Danelle Hauther</cp:lastModifiedBy>
  <cp:revision>28</cp:revision>
  <cp:lastPrinted>2021-01-24T18:47:47Z</cp:lastPrinted>
  <dcterms:created xsi:type="dcterms:W3CDTF">2020-11-02T22:23:44Z</dcterms:created>
  <dcterms:modified xsi:type="dcterms:W3CDTF">2021-03-12T11:28:32Z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0x010100874E0C3B32A16347B23166C695E15DBD</vt:lpwstr>
  </property>
</Properties>
</file>